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86" r:id="rId4"/>
    <p:sldId id="287" r:id="rId5"/>
    <p:sldId id="288" r:id="rId6"/>
    <p:sldId id="289" r:id="rId7"/>
    <p:sldId id="290" r:id="rId8"/>
    <p:sldId id="291" r:id="rId9"/>
    <p:sldId id="292" r:id="rId10"/>
    <p:sldId id="309" r:id="rId11"/>
    <p:sldId id="294" r:id="rId12"/>
    <p:sldId id="293" r:id="rId13"/>
    <p:sldId id="295" r:id="rId14"/>
    <p:sldId id="296" r:id="rId15"/>
    <p:sldId id="300" r:id="rId16"/>
    <p:sldId id="301" r:id="rId17"/>
    <p:sldId id="311" r:id="rId18"/>
    <p:sldId id="298" r:id="rId19"/>
    <p:sldId id="310" r:id="rId20"/>
    <p:sldId id="299" r:id="rId21"/>
    <p:sldId id="260" r:id="rId22"/>
    <p:sldId id="263" r:id="rId23"/>
    <p:sldId id="270" r:id="rId24"/>
    <p:sldId id="269" r:id="rId25"/>
    <p:sldId id="273" r:id="rId26"/>
    <p:sldId id="285" r:id="rId27"/>
    <p:sldId id="280" r:id="rId28"/>
    <p:sldId id="281" r:id="rId29"/>
    <p:sldId id="282" r:id="rId30"/>
    <p:sldId id="283" r:id="rId31"/>
    <p:sldId id="304" r:id="rId32"/>
    <p:sldId id="284" r:id="rId33"/>
    <p:sldId id="305" r:id="rId34"/>
    <p:sldId id="306" r:id="rId35"/>
    <p:sldId id="307" r:id="rId36"/>
    <p:sldId id="308" r:id="rId37"/>
    <p:sldId id="3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DCE"/>
    <a:srgbClr val="CC00CC"/>
    <a:srgbClr val="FF66FF"/>
    <a:srgbClr val="CF7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BB7CED-0701-4227-9403-A785D7EA5C72}" v="43" dt="2021-10-29T07:02:13.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3" autoAdjust="0"/>
    <p:restoredTop sz="64059" autoAdjust="0"/>
  </p:normalViewPr>
  <p:slideViewPr>
    <p:cSldViewPr snapToGrid="0">
      <p:cViewPr>
        <p:scale>
          <a:sx n="75" d="100"/>
          <a:sy n="75" d="100"/>
        </p:scale>
        <p:origin x="276" y="-29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ar Swahab" userId="624b419d6538f54b" providerId="LiveId" clId="{E9BB7CED-0701-4227-9403-A785D7EA5C72}"/>
    <pc:docChg chg="undo custSel addSld modSld sldOrd">
      <pc:chgData name="Abrar Swahab" userId="624b419d6538f54b" providerId="LiveId" clId="{E9BB7CED-0701-4227-9403-A785D7EA5C72}" dt="2021-10-29T07:02:35.140" v="131" actId="1076"/>
      <pc:docMkLst>
        <pc:docMk/>
      </pc:docMkLst>
      <pc:sldChg chg="delSp modSp mod modAnim">
        <pc:chgData name="Abrar Swahab" userId="624b419d6538f54b" providerId="LiveId" clId="{E9BB7CED-0701-4227-9403-A785D7EA5C72}" dt="2021-10-29T06:55:16.779" v="68" actId="1076"/>
        <pc:sldMkLst>
          <pc:docMk/>
          <pc:sldMk cId="2420344562" sldId="260"/>
        </pc:sldMkLst>
        <pc:spChg chg="mod">
          <ac:chgData name="Abrar Swahab" userId="624b419d6538f54b" providerId="LiveId" clId="{E9BB7CED-0701-4227-9403-A785D7EA5C72}" dt="2021-10-29T06:55:16.779" v="68" actId="1076"/>
          <ac:spMkLst>
            <pc:docMk/>
            <pc:sldMk cId="2420344562" sldId="260"/>
            <ac:spMk id="3" creationId="{1E392818-785F-4A15-AB17-65EB7018C593}"/>
          </ac:spMkLst>
        </pc:spChg>
        <pc:spChg chg="mod">
          <ac:chgData name="Abrar Swahab" userId="624b419d6538f54b" providerId="LiveId" clId="{E9BB7CED-0701-4227-9403-A785D7EA5C72}" dt="2021-10-29T06:55:16.779" v="68" actId="1076"/>
          <ac:spMkLst>
            <pc:docMk/>
            <pc:sldMk cId="2420344562" sldId="260"/>
            <ac:spMk id="4" creationId="{0F83514A-1BB3-4BD0-BF29-EBA3B05E00B3}"/>
          </ac:spMkLst>
        </pc:spChg>
        <pc:spChg chg="del">
          <ac:chgData name="Abrar Swahab" userId="624b419d6538f54b" providerId="LiveId" clId="{E9BB7CED-0701-4227-9403-A785D7EA5C72}" dt="2021-10-29T06:55:04.902" v="65" actId="478"/>
          <ac:spMkLst>
            <pc:docMk/>
            <pc:sldMk cId="2420344562" sldId="260"/>
            <ac:spMk id="5" creationId="{7A58F259-C599-4628-B5C5-9AF88B15507C}"/>
          </ac:spMkLst>
        </pc:spChg>
      </pc:sldChg>
      <pc:sldChg chg="delSp modSp mod modAnim">
        <pc:chgData name="Abrar Swahab" userId="624b419d6538f54b" providerId="LiveId" clId="{E9BB7CED-0701-4227-9403-A785D7EA5C72}" dt="2021-10-29T06:55:01.135" v="64" actId="1076"/>
        <pc:sldMkLst>
          <pc:docMk/>
          <pc:sldMk cId="684988926" sldId="270"/>
        </pc:sldMkLst>
        <pc:spChg chg="mod">
          <ac:chgData name="Abrar Swahab" userId="624b419d6538f54b" providerId="LiveId" clId="{E9BB7CED-0701-4227-9403-A785D7EA5C72}" dt="2021-10-29T06:55:01.135" v="64" actId="1076"/>
          <ac:spMkLst>
            <pc:docMk/>
            <pc:sldMk cId="684988926" sldId="270"/>
            <ac:spMk id="3" creationId="{1E392818-785F-4A15-AB17-65EB7018C593}"/>
          </ac:spMkLst>
        </pc:spChg>
        <pc:spChg chg="del">
          <ac:chgData name="Abrar Swahab" userId="624b419d6538f54b" providerId="LiveId" clId="{E9BB7CED-0701-4227-9403-A785D7EA5C72}" dt="2021-10-29T06:54:51.968" v="61" actId="478"/>
          <ac:spMkLst>
            <pc:docMk/>
            <pc:sldMk cId="684988926" sldId="270"/>
            <ac:spMk id="5" creationId="{7A58F259-C599-4628-B5C5-9AF88B15507C}"/>
          </ac:spMkLst>
        </pc:spChg>
      </pc:sldChg>
      <pc:sldChg chg="modAnim">
        <pc:chgData name="Abrar Swahab" userId="624b419d6538f54b" providerId="LiveId" clId="{E9BB7CED-0701-4227-9403-A785D7EA5C72}" dt="2021-10-29T06:55:58.452" v="73"/>
        <pc:sldMkLst>
          <pc:docMk/>
          <pc:sldMk cId="2497341960" sldId="273"/>
        </pc:sldMkLst>
      </pc:sldChg>
      <pc:sldChg chg="delSp modSp mod modAnim">
        <pc:chgData name="Abrar Swahab" userId="624b419d6538f54b" providerId="LiveId" clId="{E9BB7CED-0701-4227-9403-A785D7EA5C72}" dt="2021-10-29T06:54:24.976" v="56" actId="1076"/>
        <pc:sldMkLst>
          <pc:docMk/>
          <pc:sldMk cId="2974372968" sldId="283"/>
        </pc:sldMkLst>
        <pc:spChg chg="mod">
          <ac:chgData name="Abrar Swahab" userId="624b419d6538f54b" providerId="LiveId" clId="{E9BB7CED-0701-4227-9403-A785D7EA5C72}" dt="2021-10-29T06:54:24.976" v="56" actId="1076"/>
          <ac:spMkLst>
            <pc:docMk/>
            <pc:sldMk cId="2974372968" sldId="283"/>
            <ac:spMk id="3" creationId="{1E392818-785F-4A15-AB17-65EB7018C593}"/>
          </ac:spMkLst>
        </pc:spChg>
        <pc:spChg chg="del">
          <ac:chgData name="Abrar Swahab" userId="624b419d6538f54b" providerId="LiveId" clId="{E9BB7CED-0701-4227-9403-A785D7EA5C72}" dt="2021-10-29T06:54:16.014" v="54" actId="478"/>
          <ac:spMkLst>
            <pc:docMk/>
            <pc:sldMk cId="2974372968" sldId="283"/>
            <ac:spMk id="5" creationId="{7A58F259-C599-4628-B5C5-9AF88B15507C}"/>
          </ac:spMkLst>
        </pc:spChg>
      </pc:sldChg>
      <pc:sldChg chg="delSp modSp mod modAnim">
        <pc:chgData name="Abrar Swahab" userId="624b419d6538f54b" providerId="LiveId" clId="{E9BB7CED-0701-4227-9403-A785D7EA5C72}" dt="2021-10-29T06:54:40.343" v="60" actId="1076"/>
        <pc:sldMkLst>
          <pc:docMk/>
          <pc:sldMk cId="1191346338" sldId="285"/>
        </pc:sldMkLst>
        <pc:spChg chg="mod">
          <ac:chgData name="Abrar Swahab" userId="624b419d6538f54b" providerId="LiveId" clId="{E9BB7CED-0701-4227-9403-A785D7EA5C72}" dt="2021-10-29T06:54:40.343" v="60" actId="1076"/>
          <ac:spMkLst>
            <pc:docMk/>
            <pc:sldMk cId="1191346338" sldId="285"/>
            <ac:spMk id="3" creationId="{1E392818-785F-4A15-AB17-65EB7018C593}"/>
          </ac:spMkLst>
        </pc:spChg>
        <pc:spChg chg="mod">
          <ac:chgData name="Abrar Swahab" userId="624b419d6538f54b" providerId="LiveId" clId="{E9BB7CED-0701-4227-9403-A785D7EA5C72}" dt="2021-10-29T06:54:40.343" v="60" actId="1076"/>
          <ac:spMkLst>
            <pc:docMk/>
            <pc:sldMk cId="1191346338" sldId="285"/>
            <ac:spMk id="4" creationId="{0F83514A-1BB3-4BD0-BF29-EBA3B05E00B3}"/>
          </ac:spMkLst>
        </pc:spChg>
        <pc:spChg chg="del">
          <ac:chgData name="Abrar Swahab" userId="624b419d6538f54b" providerId="LiveId" clId="{E9BB7CED-0701-4227-9403-A785D7EA5C72}" dt="2021-10-29T06:54:28.348" v="57" actId="478"/>
          <ac:spMkLst>
            <pc:docMk/>
            <pc:sldMk cId="1191346338" sldId="285"/>
            <ac:spMk id="5" creationId="{7A58F259-C599-4628-B5C5-9AF88B15507C}"/>
          </ac:spMkLst>
        </pc:spChg>
      </pc:sldChg>
      <pc:sldChg chg="modAnim">
        <pc:chgData name="Abrar Swahab" userId="624b419d6538f54b" providerId="LiveId" clId="{E9BB7CED-0701-4227-9403-A785D7EA5C72}" dt="2021-10-29T06:50:55.805" v="0"/>
        <pc:sldMkLst>
          <pc:docMk/>
          <pc:sldMk cId="1940564609" sldId="287"/>
        </pc:sldMkLst>
      </pc:sldChg>
      <pc:sldChg chg="modAnim">
        <pc:chgData name="Abrar Swahab" userId="624b419d6538f54b" providerId="LiveId" clId="{E9BB7CED-0701-4227-9403-A785D7EA5C72}" dt="2021-10-29T06:51:06.413" v="1"/>
        <pc:sldMkLst>
          <pc:docMk/>
          <pc:sldMk cId="2749532134" sldId="288"/>
        </pc:sldMkLst>
      </pc:sldChg>
      <pc:sldChg chg="addSp delSp modSp mod modAnim">
        <pc:chgData name="Abrar Swahab" userId="624b419d6538f54b" providerId="LiveId" clId="{E9BB7CED-0701-4227-9403-A785D7EA5C72}" dt="2021-10-29T06:59:58.095" v="103" actId="14100"/>
        <pc:sldMkLst>
          <pc:docMk/>
          <pc:sldMk cId="2046052485" sldId="290"/>
        </pc:sldMkLst>
        <pc:spChg chg="del">
          <ac:chgData name="Abrar Swahab" userId="624b419d6538f54b" providerId="LiveId" clId="{E9BB7CED-0701-4227-9403-A785D7EA5C72}" dt="2021-10-29T06:55:25.084" v="70" actId="478"/>
          <ac:spMkLst>
            <pc:docMk/>
            <pc:sldMk cId="2046052485" sldId="290"/>
            <ac:spMk id="3" creationId="{5C5B02F2-F781-499F-B8BD-5AC9A8024F67}"/>
          </ac:spMkLst>
        </pc:spChg>
        <pc:spChg chg="add mod">
          <ac:chgData name="Abrar Swahab" userId="624b419d6538f54b" providerId="LiveId" clId="{E9BB7CED-0701-4227-9403-A785D7EA5C72}" dt="2021-10-29T06:59:01.130" v="95" actId="20577"/>
          <ac:spMkLst>
            <pc:docMk/>
            <pc:sldMk cId="2046052485" sldId="290"/>
            <ac:spMk id="5" creationId="{913625AE-6347-43AA-AE32-81F5FE0C91E7}"/>
          </ac:spMkLst>
        </pc:spChg>
        <pc:spChg chg="del">
          <ac:chgData name="Abrar Swahab" userId="624b419d6538f54b" providerId="LiveId" clId="{E9BB7CED-0701-4227-9403-A785D7EA5C72}" dt="2021-10-29T06:55:25.637" v="71" actId="478"/>
          <ac:spMkLst>
            <pc:docMk/>
            <pc:sldMk cId="2046052485" sldId="290"/>
            <ac:spMk id="6" creationId="{6EEC0BC5-3E85-4C2B-B540-AEDFD3215327}"/>
          </ac:spMkLst>
        </pc:spChg>
        <pc:spChg chg="del">
          <ac:chgData name="Abrar Swahab" userId="624b419d6538f54b" providerId="LiveId" clId="{E9BB7CED-0701-4227-9403-A785D7EA5C72}" dt="2021-10-29T06:55:26.185" v="72" actId="478"/>
          <ac:spMkLst>
            <pc:docMk/>
            <pc:sldMk cId="2046052485" sldId="290"/>
            <ac:spMk id="7" creationId="{3A5402AE-FF6D-4758-852F-B8ED354E2687}"/>
          </ac:spMkLst>
        </pc:spChg>
        <pc:spChg chg="del">
          <ac:chgData name="Abrar Swahab" userId="624b419d6538f54b" providerId="LiveId" clId="{E9BB7CED-0701-4227-9403-A785D7EA5C72}" dt="2021-10-29T06:55:24.550" v="69" actId="478"/>
          <ac:spMkLst>
            <pc:docMk/>
            <pc:sldMk cId="2046052485" sldId="290"/>
            <ac:spMk id="8" creationId="{3D7FA942-1371-4693-AF31-976D6B64CDC2}"/>
          </ac:spMkLst>
        </pc:spChg>
        <pc:spChg chg="add del mod">
          <ac:chgData name="Abrar Swahab" userId="624b419d6538f54b" providerId="LiveId" clId="{E9BB7CED-0701-4227-9403-A785D7EA5C72}" dt="2021-10-29T06:57:41.519" v="81" actId="478"/>
          <ac:spMkLst>
            <pc:docMk/>
            <pc:sldMk cId="2046052485" sldId="290"/>
            <ac:spMk id="9" creationId="{2736644C-5FBD-4B66-93DA-FC63CBF99263}"/>
          </ac:spMkLst>
        </pc:spChg>
        <pc:spChg chg="add mod">
          <ac:chgData name="Abrar Swahab" userId="624b419d6538f54b" providerId="LiveId" clId="{E9BB7CED-0701-4227-9403-A785D7EA5C72}" dt="2021-10-29T06:59:38.791" v="101"/>
          <ac:spMkLst>
            <pc:docMk/>
            <pc:sldMk cId="2046052485" sldId="290"/>
            <ac:spMk id="10" creationId="{C56DCD27-A1A3-43EF-A41D-73A2C67BCA55}"/>
          </ac:spMkLst>
        </pc:spChg>
        <pc:spChg chg="add mod">
          <ac:chgData name="Abrar Swahab" userId="624b419d6538f54b" providerId="LiveId" clId="{E9BB7CED-0701-4227-9403-A785D7EA5C72}" dt="2021-10-29T06:59:19.587" v="97" actId="1076"/>
          <ac:spMkLst>
            <pc:docMk/>
            <pc:sldMk cId="2046052485" sldId="290"/>
            <ac:spMk id="11" creationId="{94C60928-F056-4808-A410-44F8E75ECF45}"/>
          </ac:spMkLst>
        </pc:spChg>
        <pc:cxnChg chg="add mod">
          <ac:chgData name="Abrar Swahab" userId="624b419d6538f54b" providerId="LiveId" clId="{E9BB7CED-0701-4227-9403-A785D7EA5C72}" dt="2021-10-29T06:59:58.095" v="103" actId="14100"/>
          <ac:cxnSpMkLst>
            <pc:docMk/>
            <pc:sldMk cId="2046052485" sldId="290"/>
            <ac:cxnSpMk id="13" creationId="{7D80DD48-B2BB-4429-B7AB-28138A727BF2}"/>
          </ac:cxnSpMkLst>
        </pc:cxnChg>
      </pc:sldChg>
      <pc:sldChg chg="addSp delSp modSp mod">
        <pc:chgData name="Abrar Swahab" userId="624b419d6538f54b" providerId="LiveId" clId="{E9BB7CED-0701-4227-9403-A785D7EA5C72}" dt="2021-10-29T07:01:58.310" v="123" actId="14100"/>
        <pc:sldMkLst>
          <pc:docMk/>
          <pc:sldMk cId="3902908661" sldId="291"/>
        </pc:sldMkLst>
        <pc:spChg chg="add del mod">
          <ac:chgData name="Abrar Swahab" userId="624b419d6538f54b" providerId="LiveId" clId="{E9BB7CED-0701-4227-9403-A785D7EA5C72}" dt="2021-10-29T07:00:24.387" v="106" actId="478"/>
          <ac:spMkLst>
            <pc:docMk/>
            <pc:sldMk cId="3902908661" sldId="291"/>
            <ac:spMk id="7" creationId="{6B8ED15C-A5A9-4020-A3C2-3BFE4D0CD3A7}"/>
          </ac:spMkLst>
        </pc:spChg>
        <pc:spChg chg="add mod">
          <ac:chgData name="Abrar Swahab" userId="624b419d6538f54b" providerId="LiveId" clId="{E9BB7CED-0701-4227-9403-A785D7EA5C72}" dt="2021-10-29T07:01:58.310" v="123" actId="14100"/>
          <ac:spMkLst>
            <pc:docMk/>
            <pc:sldMk cId="3902908661" sldId="291"/>
            <ac:spMk id="8" creationId="{67068522-784D-48B6-BDCB-9658D7AD7666}"/>
          </ac:spMkLst>
        </pc:spChg>
        <pc:picChg chg="mod">
          <ac:chgData name="Abrar Swahab" userId="624b419d6538f54b" providerId="LiveId" clId="{E9BB7CED-0701-4227-9403-A785D7EA5C72}" dt="2021-10-29T07:00:39.030" v="111" actId="14100"/>
          <ac:picMkLst>
            <pc:docMk/>
            <pc:sldMk cId="3902908661" sldId="291"/>
            <ac:picMk id="6" creationId="{228EE129-AAA2-4F3A-A8A9-D707AF1C0A29}"/>
          </ac:picMkLst>
        </pc:picChg>
      </pc:sldChg>
      <pc:sldChg chg="addSp delSp modSp mod delAnim modAnim">
        <pc:chgData name="Abrar Swahab" userId="624b419d6538f54b" providerId="LiveId" clId="{E9BB7CED-0701-4227-9403-A785D7EA5C72}" dt="2021-10-29T07:02:35.140" v="131" actId="1076"/>
        <pc:sldMkLst>
          <pc:docMk/>
          <pc:sldMk cId="1784501419" sldId="292"/>
        </pc:sldMkLst>
        <pc:spChg chg="del">
          <ac:chgData name="Abrar Swahab" userId="624b419d6538f54b" providerId="LiveId" clId="{E9BB7CED-0701-4227-9403-A785D7EA5C72}" dt="2021-10-29T06:51:25.384" v="4" actId="478"/>
          <ac:spMkLst>
            <pc:docMk/>
            <pc:sldMk cId="1784501419" sldId="292"/>
            <ac:spMk id="8" creationId="{04A0FA0B-A964-45C8-BA39-B843FED4CE1E}"/>
          </ac:spMkLst>
        </pc:spChg>
        <pc:spChg chg="add mod">
          <ac:chgData name="Abrar Swahab" userId="624b419d6538f54b" providerId="LiveId" clId="{E9BB7CED-0701-4227-9403-A785D7EA5C72}" dt="2021-10-29T07:02:35.140" v="131" actId="1076"/>
          <ac:spMkLst>
            <pc:docMk/>
            <pc:sldMk cId="1784501419" sldId="292"/>
            <ac:spMk id="12" creationId="{249B7436-F82D-4CDA-AC42-85BDD3AF68C7}"/>
          </ac:spMkLst>
        </pc:spChg>
        <pc:spChg chg="del">
          <ac:chgData name="Abrar Swahab" userId="624b419d6538f54b" providerId="LiveId" clId="{E9BB7CED-0701-4227-9403-A785D7EA5C72}" dt="2021-10-29T06:51:25.384" v="4" actId="478"/>
          <ac:spMkLst>
            <pc:docMk/>
            <pc:sldMk cId="1784501419" sldId="292"/>
            <ac:spMk id="14" creationId="{00E668A6-186A-4FB5-9E72-53BAD07A570F}"/>
          </ac:spMkLst>
        </pc:spChg>
        <pc:spChg chg="del">
          <ac:chgData name="Abrar Swahab" userId="624b419d6538f54b" providerId="LiveId" clId="{E9BB7CED-0701-4227-9403-A785D7EA5C72}" dt="2021-10-29T06:51:26.543" v="5" actId="478"/>
          <ac:spMkLst>
            <pc:docMk/>
            <pc:sldMk cId="1784501419" sldId="292"/>
            <ac:spMk id="16" creationId="{07EE6F41-55C5-4515-B1F5-0F728D011DDF}"/>
          </ac:spMkLst>
        </pc:spChg>
        <pc:graphicFrameChg chg="mod">
          <ac:chgData name="Abrar Swahab" userId="624b419d6538f54b" providerId="LiveId" clId="{E9BB7CED-0701-4227-9403-A785D7EA5C72}" dt="2021-10-29T06:51:37.583" v="9" actId="1076"/>
          <ac:graphicFrameMkLst>
            <pc:docMk/>
            <pc:sldMk cId="1784501419" sldId="292"/>
            <ac:graphicFrameMk id="7" creationId="{E189D0C1-1B64-4D80-934B-C097812118EE}"/>
          </ac:graphicFrameMkLst>
        </pc:graphicFrameChg>
        <pc:graphicFrameChg chg="mod">
          <ac:chgData name="Abrar Swahab" userId="624b419d6538f54b" providerId="LiveId" clId="{E9BB7CED-0701-4227-9403-A785D7EA5C72}" dt="2021-10-29T06:51:38.967" v="10" actId="1076"/>
          <ac:graphicFrameMkLst>
            <pc:docMk/>
            <pc:sldMk cId="1784501419" sldId="292"/>
            <ac:graphicFrameMk id="11" creationId="{DA4987A8-6A06-4718-B37F-49B499B3206F}"/>
          </ac:graphicFrameMkLst>
        </pc:graphicFrameChg>
        <pc:picChg chg="del">
          <ac:chgData name="Abrar Swahab" userId="624b419d6538f54b" providerId="LiveId" clId="{E9BB7CED-0701-4227-9403-A785D7EA5C72}" dt="2021-10-29T06:51:25.384" v="4" actId="478"/>
          <ac:picMkLst>
            <pc:docMk/>
            <pc:sldMk cId="1784501419" sldId="292"/>
            <ac:picMk id="10" creationId="{39CE498F-F5CC-4AF8-92B9-E3F1C9016305}"/>
          </ac:picMkLst>
        </pc:picChg>
        <pc:picChg chg="del">
          <ac:chgData name="Abrar Swahab" userId="624b419d6538f54b" providerId="LiveId" clId="{E9BB7CED-0701-4227-9403-A785D7EA5C72}" dt="2021-10-29T06:51:25.384" v="4" actId="478"/>
          <ac:picMkLst>
            <pc:docMk/>
            <pc:sldMk cId="1784501419" sldId="292"/>
            <ac:picMk id="1028" creationId="{1C9799D1-30BF-43A7-BBA2-D9894EC80D27}"/>
          </ac:picMkLst>
        </pc:picChg>
        <pc:cxnChg chg="add mod">
          <ac:chgData name="Abrar Swahab" userId="624b419d6538f54b" providerId="LiveId" clId="{E9BB7CED-0701-4227-9403-A785D7EA5C72}" dt="2021-10-29T06:51:57.106" v="13" actId="1076"/>
          <ac:cxnSpMkLst>
            <pc:docMk/>
            <pc:sldMk cId="1784501419" sldId="292"/>
            <ac:cxnSpMk id="3" creationId="{64619F4E-CA7B-4ADC-A0C1-D435B80008FE}"/>
          </ac:cxnSpMkLst>
        </pc:cxnChg>
      </pc:sldChg>
      <pc:sldChg chg="addSp delSp modSp mod delAnim modAnim">
        <pc:chgData name="Abrar Swahab" userId="624b419d6538f54b" providerId="LiveId" clId="{E9BB7CED-0701-4227-9403-A785D7EA5C72}" dt="2021-10-29T06:53:29.643" v="43"/>
        <pc:sldMkLst>
          <pc:docMk/>
          <pc:sldMk cId="1741575091" sldId="298"/>
        </pc:sldMkLst>
        <pc:spChg chg="del">
          <ac:chgData name="Abrar Swahab" userId="624b419d6538f54b" providerId="LiveId" clId="{E9BB7CED-0701-4227-9403-A785D7EA5C72}" dt="2021-10-29T06:53:20.634" v="39" actId="478"/>
          <ac:spMkLst>
            <pc:docMk/>
            <pc:sldMk cId="1741575091" sldId="298"/>
            <ac:spMk id="14" creationId="{66CDB488-F6EF-4D7E-8249-81044BCCB36A}"/>
          </ac:spMkLst>
        </pc:spChg>
        <pc:spChg chg="del">
          <ac:chgData name="Abrar Swahab" userId="624b419d6538f54b" providerId="LiveId" clId="{E9BB7CED-0701-4227-9403-A785D7EA5C72}" dt="2021-10-29T06:53:15.326" v="37" actId="478"/>
          <ac:spMkLst>
            <pc:docMk/>
            <pc:sldMk cId="1741575091" sldId="298"/>
            <ac:spMk id="15" creationId="{D41D8B71-A6DD-4368-8897-8549C81D0943}"/>
          </ac:spMkLst>
        </pc:spChg>
        <pc:picChg chg="del">
          <ac:chgData name="Abrar Swahab" userId="624b419d6538f54b" providerId="LiveId" clId="{E9BB7CED-0701-4227-9403-A785D7EA5C72}" dt="2021-10-29T06:53:14.143" v="36" actId="478"/>
          <ac:picMkLst>
            <pc:docMk/>
            <pc:sldMk cId="1741575091" sldId="298"/>
            <ac:picMk id="9" creationId="{0658693E-76FA-4BEA-90B4-AA7F8F777272}"/>
          </ac:picMkLst>
        </pc:picChg>
        <pc:picChg chg="del">
          <ac:chgData name="Abrar Swahab" userId="624b419d6538f54b" providerId="LiveId" clId="{E9BB7CED-0701-4227-9403-A785D7EA5C72}" dt="2021-10-29T06:53:24.366" v="42" actId="478"/>
          <ac:picMkLst>
            <pc:docMk/>
            <pc:sldMk cId="1741575091" sldId="298"/>
            <ac:picMk id="16" creationId="{E5E9624F-965D-4197-8D07-1ACCDAB1C47E}"/>
          </ac:picMkLst>
        </pc:picChg>
        <pc:picChg chg="del">
          <ac:chgData name="Abrar Swahab" userId="624b419d6538f54b" providerId="LiveId" clId="{E9BB7CED-0701-4227-9403-A785D7EA5C72}" dt="2021-10-29T06:53:23.715" v="41" actId="478"/>
          <ac:picMkLst>
            <pc:docMk/>
            <pc:sldMk cId="1741575091" sldId="298"/>
            <ac:picMk id="18" creationId="{BCCC0FAD-255B-41AA-A0AD-597B5C0149A9}"/>
          </ac:picMkLst>
        </pc:picChg>
        <pc:picChg chg="add del mod">
          <ac:chgData name="Abrar Swahab" userId="624b419d6538f54b" providerId="LiveId" clId="{E9BB7CED-0701-4227-9403-A785D7EA5C72}" dt="2021-10-29T06:53:23.113" v="40" actId="1076"/>
          <ac:picMkLst>
            <pc:docMk/>
            <pc:sldMk cId="1741575091" sldId="298"/>
            <ac:picMk id="6146" creationId="{47A9FC88-3AC5-4BEE-97AB-719C2805969F}"/>
          </ac:picMkLst>
        </pc:picChg>
        <pc:picChg chg="del">
          <ac:chgData name="Abrar Swahab" userId="624b419d6538f54b" providerId="LiveId" clId="{E9BB7CED-0701-4227-9403-A785D7EA5C72}" dt="2021-10-29T06:53:08.208" v="32" actId="478"/>
          <ac:picMkLst>
            <pc:docMk/>
            <pc:sldMk cId="1741575091" sldId="298"/>
            <ac:picMk id="6148" creationId="{1F7F82A4-044C-4301-81E5-FF55655CE00E}"/>
          </ac:picMkLst>
        </pc:picChg>
      </pc:sldChg>
      <pc:sldChg chg="modAnim">
        <pc:chgData name="Abrar Swahab" userId="624b419d6538f54b" providerId="LiveId" clId="{E9BB7CED-0701-4227-9403-A785D7EA5C72}" dt="2021-10-29T06:53:51.971" v="52"/>
        <pc:sldMkLst>
          <pc:docMk/>
          <pc:sldMk cId="3728990991" sldId="299"/>
        </pc:sldMkLst>
      </pc:sldChg>
      <pc:sldChg chg="modSp mod">
        <pc:chgData name="Abrar Swahab" userId="624b419d6538f54b" providerId="LiveId" clId="{E9BB7CED-0701-4227-9403-A785D7EA5C72}" dt="2021-10-29T06:56:18.785" v="74" actId="108"/>
        <pc:sldMkLst>
          <pc:docMk/>
          <pc:sldMk cId="294483035" sldId="303"/>
        </pc:sldMkLst>
        <pc:spChg chg="mod">
          <ac:chgData name="Abrar Swahab" userId="624b419d6538f54b" providerId="LiveId" clId="{E9BB7CED-0701-4227-9403-A785D7EA5C72}" dt="2021-10-29T06:56:18.785" v="74" actId="108"/>
          <ac:spMkLst>
            <pc:docMk/>
            <pc:sldMk cId="294483035" sldId="303"/>
            <ac:spMk id="2" creationId="{C00BBFB7-9BCD-42D1-9610-486E5DC59BF5}"/>
          </ac:spMkLst>
        </pc:spChg>
      </pc:sldChg>
      <pc:sldChg chg="delSp add mod delAnim modAnim">
        <pc:chgData name="Abrar Swahab" userId="624b419d6538f54b" providerId="LiveId" clId="{E9BB7CED-0701-4227-9403-A785D7EA5C72}" dt="2021-10-29T06:52:41.119" v="20"/>
        <pc:sldMkLst>
          <pc:docMk/>
          <pc:sldMk cId="3770705341" sldId="309"/>
        </pc:sldMkLst>
        <pc:spChg chg="del">
          <ac:chgData name="Abrar Swahab" userId="624b419d6538f54b" providerId="LiveId" clId="{E9BB7CED-0701-4227-9403-A785D7EA5C72}" dt="2021-10-29T06:52:32.873" v="17" actId="478"/>
          <ac:spMkLst>
            <pc:docMk/>
            <pc:sldMk cId="3770705341" sldId="309"/>
            <ac:spMk id="16" creationId="{07EE6F41-55C5-4515-B1F5-0F728D011DDF}"/>
          </ac:spMkLst>
        </pc:spChg>
        <pc:graphicFrameChg chg="del">
          <ac:chgData name="Abrar Swahab" userId="624b419d6538f54b" providerId="LiveId" clId="{E9BB7CED-0701-4227-9403-A785D7EA5C72}" dt="2021-10-29T06:52:34.034" v="19" actId="478"/>
          <ac:graphicFrameMkLst>
            <pc:docMk/>
            <pc:sldMk cId="3770705341" sldId="309"/>
            <ac:graphicFrameMk id="7" creationId="{E189D0C1-1B64-4D80-934B-C097812118EE}"/>
          </ac:graphicFrameMkLst>
        </pc:graphicFrameChg>
        <pc:graphicFrameChg chg="del">
          <ac:chgData name="Abrar Swahab" userId="624b419d6538f54b" providerId="LiveId" clId="{E9BB7CED-0701-4227-9403-A785D7EA5C72}" dt="2021-10-29T06:52:33.432" v="18" actId="478"/>
          <ac:graphicFrameMkLst>
            <pc:docMk/>
            <pc:sldMk cId="3770705341" sldId="309"/>
            <ac:graphicFrameMk id="11" creationId="{DA4987A8-6A06-4718-B37F-49B499B3206F}"/>
          </ac:graphicFrameMkLst>
        </pc:graphicFrameChg>
      </pc:sldChg>
      <pc:sldChg chg="delSp modSp add mod delAnim modAnim">
        <pc:chgData name="Abrar Swahab" userId="624b419d6538f54b" providerId="LiveId" clId="{E9BB7CED-0701-4227-9403-A785D7EA5C72}" dt="2021-10-29T06:53:44.553" v="51"/>
        <pc:sldMkLst>
          <pc:docMk/>
          <pc:sldMk cId="3235065246" sldId="310"/>
        </pc:sldMkLst>
        <pc:spChg chg="del mod">
          <ac:chgData name="Abrar Swahab" userId="624b419d6538f54b" providerId="LiveId" clId="{E9BB7CED-0701-4227-9403-A785D7EA5C72}" dt="2021-10-29T06:53:39.854" v="50" actId="478"/>
          <ac:spMkLst>
            <pc:docMk/>
            <pc:sldMk cId="3235065246" sldId="310"/>
            <ac:spMk id="13" creationId="{9D863BFE-400E-4B91-A88D-7ACBEF461F5C}"/>
          </ac:spMkLst>
        </pc:spChg>
        <pc:spChg chg="del">
          <ac:chgData name="Abrar Swahab" userId="624b419d6538f54b" providerId="LiveId" clId="{E9BB7CED-0701-4227-9403-A785D7EA5C72}" dt="2021-10-29T06:53:38.011" v="48" actId="478"/>
          <ac:spMkLst>
            <pc:docMk/>
            <pc:sldMk cId="3235065246" sldId="310"/>
            <ac:spMk id="15" creationId="{D41D8B71-A6DD-4368-8897-8549C81D0943}"/>
          </ac:spMkLst>
        </pc:spChg>
        <pc:picChg chg="del">
          <ac:chgData name="Abrar Swahab" userId="624b419d6538f54b" providerId="LiveId" clId="{E9BB7CED-0701-4227-9403-A785D7EA5C72}" dt="2021-10-29T06:53:37.093" v="47" actId="478"/>
          <ac:picMkLst>
            <pc:docMk/>
            <pc:sldMk cId="3235065246" sldId="310"/>
            <ac:picMk id="9" creationId="{0658693E-76FA-4BEA-90B4-AA7F8F777272}"/>
          </ac:picMkLst>
        </pc:picChg>
        <pc:picChg chg="del">
          <ac:chgData name="Abrar Swahab" userId="624b419d6538f54b" providerId="LiveId" clId="{E9BB7CED-0701-4227-9403-A785D7EA5C72}" dt="2021-10-29T06:53:34.550" v="45" actId="478"/>
          <ac:picMkLst>
            <pc:docMk/>
            <pc:sldMk cId="3235065246" sldId="310"/>
            <ac:picMk id="16" creationId="{E5E9624F-965D-4197-8D07-1ACCDAB1C47E}"/>
          </ac:picMkLst>
        </pc:picChg>
        <pc:picChg chg="del">
          <ac:chgData name="Abrar Swahab" userId="624b419d6538f54b" providerId="LiveId" clId="{E9BB7CED-0701-4227-9403-A785D7EA5C72}" dt="2021-10-29T06:53:33.884" v="44" actId="478"/>
          <ac:picMkLst>
            <pc:docMk/>
            <pc:sldMk cId="3235065246" sldId="310"/>
            <ac:picMk id="17" creationId="{73F92E96-C21C-4C45-90B5-0069EB2D6C3E}"/>
          </ac:picMkLst>
        </pc:picChg>
        <pc:picChg chg="del">
          <ac:chgData name="Abrar Swahab" userId="624b419d6538f54b" providerId="LiveId" clId="{E9BB7CED-0701-4227-9403-A785D7EA5C72}" dt="2021-10-29T06:53:36.207" v="46" actId="478"/>
          <ac:picMkLst>
            <pc:docMk/>
            <pc:sldMk cId="3235065246" sldId="310"/>
            <ac:picMk id="6146" creationId="{47A9FC88-3AC5-4BEE-97AB-719C2805969F}"/>
          </ac:picMkLst>
        </pc:picChg>
      </pc:sldChg>
      <pc:sldChg chg="delSp add mod ord delAnim modAnim">
        <pc:chgData name="Abrar Swahab" userId="624b419d6538f54b" providerId="LiveId" clId="{E9BB7CED-0701-4227-9403-A785D7EA5C72}" dt="2021-10-29T06:53:04.183" v="31"/>
        <pc:sldMkLst>
          <pc:docMk/>
          <pc:sldMk cId="313055689" sldId="311"/>
        </pc:sldMkLst>
        <pc:spChg chg="del">
          <ac:chgData name="Abrar Swahab" userId="624b419d6538f54b" providerId="LiveId" clId="{E9BB7CED-0701-4227-9403-A785D7EA5C72}" dt="2021-10-29T06:52:55.839" v="28" actId="478"/>
          <ac:spMkLst>
            <pc:docMk/>
            <pc:sldMk cId="313055689" sldId="311"/>
            <ac:spMk id="14" creationId="{66CDB488-F6EF-4D7E-8249-81044BCCB36A}"/>
          </ac:spMkLst>
        </pc:spChg>
        <pc:spChg chg="del">
          <ac:chgData name="Abrar Swahab" userId="624b419d6538f54b" providerId="LiveId" clId="{E9BB7CED-0701-4227-9403-A785D7EA5C72}" dt="2021-10-29T06:52:54.901" v="27" actId="478"/>
          <ac:spMkLst>
            <pc:docMk/>
            <pc:sldMk cId="313055689" sldId="311"/>
            <ac:spMk id="15" creationId="{D41D8B71-A6DD-4368-8897-8549C81D0943}"/>
          </ac:spMkLst>
        </pc:spChg>
        <pc:picChg chg="del">
          <ac:chgData name="Abrar Swahab" userId="624b419d6538f54b" providerId="LiveId" clId="{E9BB7CED-0701-4227-9403-A785D7EA5C72}" dt="2021-10-29T06:52:51.710" v="24" actId="478"/>
          <ac:picMkLst>
            <pc:docMk/>
            <pc:sldMk cId="313055689" sldId="311"/>
            <ac:picMk id="17" creationId="{73F92E96-C21C-4C45-90B5-0069EB2D6C3E}"/>
          </ac:picMkLst>
        </pc:picChg>
        <pc:picChg chg="del">
          <ac:chgData name="Abrar Swahab" userId="624b419d6538f54b" providerId="LiveId" clId="{E9BB7CED-0701-4227-9403-A785D7EA5C72}" dt="2021-10-29T06:52:50.958" v="23" actId="478"/>
          <ac:picMkLst>
            <pc:docMk/>
            <pc:sldMk cId="313055689" sldId="311"/>
            <ac:picMk id="18" creationId="{BCCC0FAD-255B-41AA-A0AD-597B5C0149A9}"/>
          </ac:picMkLst>
        </pc:picChg>
        <pc:picChg chg="del">
          <ac:chgData name="Abrar Swahab" userId="624b419d6538f54b" providerId="LiveId" clId="{E9BB7CED-0701-4227-9403-A785D7EA5C72}" dt="2021-10-29T06:52:53.146" v="25" actId="478"/>
          <ac:picMkLst>
            <pc:docMk/>
            <pc:sldMk cId="313055689" sldId="311"/>
            <ac:picMk id="6146" creationId="{47A9FC88-3AC5-4BEE-97AB-719C2805969F}"/>
          </ac:picMkLst>
        </pc:picChg>
        <pc:picChg chg="del">
          <ac:chgData name="Abrar Swahab" userId="624b419d6538f54b" providerId="LiveId" clId="{E9BB7CED-0701-4227-9403-A785D7EA5C72}" dt="2021-10-29T06:52:54.131" v="26" actId="478"/>
          <ac:picMkLst>
            <pc:docMk/>
            <pc:sldMk cId="313055689" sldId="311"/>
            <ac:picMk id="6148" creationId="{1F7F82A4-044C-4301-81E5-FF55655CE0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14AC7-8661-4D2B-A09A-D7928C533E27}"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A7E8B-E33E-4B04-AF9C-41B94EA4D828}" type="slidenum">
              <a:rPr lang="en-US" smtClean="0"/>
              <a:t>‹#›</a:t>
            </a:fld>
            <a:endParaRPr lang="en-US"/>
          </a:p>
        </p:txBody>
      </p:sp>
    </p:spTree>
    <p:extLst>
      <p:ext uri="{BB962C8B-B14F-4D97-AF65-F5344CB8AC3E}">
        <p14:creationId xmlns:p14="http://schemas.microsoft.com/office/powerpoint/2010/main" val="4229940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Dimensions in mathematics are the measure of size or distance of an object or region or space in one direction. Measuring the Length, Width and height.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4</a:t>
            </a:fld>
            <a:endParaRPr lang="en-US"/>
          </a:p>
        </p:txBody>
      </p:sp>
    </p:spTree>
    <p:extLst>
      <p:ext uri="{BB962C8B-B14F-4D97-AF65-F5344CB8AC3E}">
        <p14:creationId xmlns:p14="http://schemas.microsoft.com/office/powerpoint/2010/main" val="3567320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Animation means to make things full of life or vigor; liveliness.</a:t>
            </a:r>
          </a:p>
          <a:p>
            <a:r>
              <a:rPr lang="en-US" dirty="0"/>
              <a:t>Some say its the technique of photographing successive drawings or positions of puppets or models to create an illusion of movement when the movie is shown as a sequence.</a:t>
            </a:r>
          </a:p>
          <a:p>
            <a:endParaRPr lang="en-US" b="1" dirty="0"/>
          </a:p>
          <a:p>
            <a:r>
              <a:rPr lang="en-US" b="1" dirty="0"/>
              <a:t>So Combined that with the definition of 3D image. </a:t>
            </a:r>
          </a:p>
          <a:p>
            <a:r>
              <a:rPr lang="en-US" dirty="0"/>
              <a:t>A digitally constructed photograph or drawing that is full of life creating the illusion of movement when a video is shown. </a:t>
            </a:r>
          </a:p>
        </p:txBody>
      </p:sp>
      <p:sp>
        <p:nvSpPr>
          <p:cNvPr id="4" name="Slide Number Placeholder 3"/>
          <p:cNvSpPr>
            <a:spLocks noGrp="1"/>
          </p:cNvSpPr>
          <p:nvPr>
            <p:ph type="sldNum" sz="quarter" idx="5"/>
          </p:nvPr>
        </p:nvSpPr>
        <p:spPr/>
        <p:txBody>
          <a:bodyPr/>
          <a:lstStyle/>
          <a:p>
            <a:fld id="{1B0A7E8B-E33E-4B04-AF9C-41B94EA4D828}" type="slidenum">
              <a:rPr lang="en-US" smtClean="0"/>
              <a:t>13</a:t>
            </a:fld>
            <a:endParaRPr lang="en-US"/>
          </a:p>
        </p:txBody>
      </p:sp>
    </p:spTree>
    <p:extLst>
      <p:ext uri="{BB962C8B-B14F-4D97-AF65-F5344CB8AC3E}">
        <p14:creationId xmlns:p14="http://schemas.microsoft.com/office/powerpoint/2010/main" val="523879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People use 3D to provide users with realistic replica of the object for quality control purposes. Such as…</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14</a:t>
            </a:fld>
            <a:endParaRPr lang="en-US"/>
          </a:p>
        </p:txBody>
      </p:sp>
    </p:spTree>
    <p:extLst>
      <p:ext uri="{BB962C8B-B14F-4D97-AF65-F5344CB8AC3E}">
        <p14:creationId xmlns:p14="http://schemas.microsoft.com/office/powerpoint/2010/main" val="4022081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people and companies use 3D image for animation. </a:t>
            </a:r>
          </a:p>
          <a:p>
            <a:r>
              <a:rPr lang="en-US" dirty="0"/>
              <a:t>Such companies that use a lot of 3D computer graphics are, for Example  Walt Disney and Universal Pictures.</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15</a:t>
            </a:fld>
            <a:endParaRPr lang="en-US"/>
          </a:p>
        </p:txBody>
      </p:sp>
    </p:spTree>
    <p:extLst>
      <p:ext uri="{BB962C8B-B14F-4D97-AF65-F5344CB8AC3E}">
        <p14:creationId xmlns:p14="http://schemas.microsoft.com/office/powerpoint/2010/main" val="333990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3D in many places such as, Blender: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Blender 3D Software is a computer graphics software that is used to develop 2D and 3D animated movies, games computer graphics, digital art, visual effects, and much more. Blender also uses python open source to make things work correctly inside blender. </a:t>
            </a:r>
          </a:p>
          <a:p>
            <a:endParaRPr lang="en-US" dirty="0"/>
          </a:p>
          <a:p>
            <a:endParaRPr lang="en-US" dirty="0"/>
          </a:p>
          <a:p>
            <a:r>
              <a:rPr lang="en-US" dirty="0"/>
              <a:t>Maya Autodesk: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Maya by Autodesk is one of the most popular 3D application offered  by Autodesk. It helps with organizations and animators develop 3D models, animated videos and movies.  You can also add visual effects.  Maya also use python codes and MEL script. </a:t>
            </a:r>
          </a:p>
          <a:p>
            <a:endParaRPr lang="en-US" dirty="0"/>
          </a:p>
          <a:p>
            <a:r>
              <a:rPr lang="en-US" dirty="0"/>
              <a:t>and Python.</a:t>
            </a:r>
          </a:p>
          <a:p>
            <a:endParaRPr lang="en-US" dirty="0"/>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17</a:t>
            </a:fld>
            <a:endParaRPr lang="en-US"/>
          </a:p>
        </p:txBody>
      </p:sp>
    </p:spTree>
    <p:extLst>
      <p:ext uri="{BB962C8B-B14F-4D97-AF65-F5344CB8AC3E}">
        <p14:creationId xmlns:p14="http://schemas.microsoft.com/office/powerpoint/2010/main" val="41358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3D in many places such as, Blender: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Blender 3D Software is a computer graphics software that is used to develop 2D and 3D animated movies, games computer graphics, digital art, visual effects, and much more. Blender also uses python open source to make things work correctly inside blender. </a:t>
            </a:r>
          </a:p>
          <a:p>
            <a:endParaRPr lang="en-US" dirty="0"/>
          </a:p>
          <a:p>
            <a:endParaRPr lang="en-US" dirty="0"/>
          </a:p>
          <a:p>
            <a:r>
              <a:rPr lang="en-US" dirty="0"/>
              <a:t>Maya Autodesk: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Maya by Autodesk is one of the most popular 3D application offered  by Autodesk. It helps with organizations and animators develop 3D models, animated videos and movies.  You can also add visual effects.  Maya also use python codes and MEL script. </a:t>
            </a:r>
          </a:p>
          <a:p>
            <a:endParaRPr lang="en-US" dirty="0"/>
          </a:p>
          <a:p>
            <a:r>
              <a:rPr lang="en-US" dirty="0"/>
              <a:t>and Python.</a:t>
            </a:r>
          </a:p>
          <a:p>
            <a:endParaRPr lang="en-US" dirty="0"/>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18</a:t>
            </a:fld>
            <a:endParaRPr lang="en-US"/>
          </a:p>
        </p:txBody>
      </p:sp>
    </p:spTree>
    <p:extLst>
      <p:ext uri="{BB962C8B-B14F-4D97-AF65-F5344CB8AC3E}">
        <p14:creationId xmlns:p14="http://schemas.microsoft.com/office/powerpoint/2010/main" val="4133847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3D in many places such as, Blender: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Blender 3D Software is a computer graphics software that is used to develop 2D and 3D animated movies, games computer graphics, digital art, visual effects, and much more. Blender also uses python open source to make things work correctly inside blender. </a:t>
            </a:r>
          </a:p>
          <a:p>
            <a:endParaRPr lang="en-US" dirty="0"/>
          </a:p>
          <a:p>
            <a:endParaRPr lang="en-US" dirty="0"/>
          </a:p>
          <a:p>
            <a:r>
              <a:rPr lang="en-US" dirty="0"/>
              <a:t>Maya Autodesk: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Maya by Autodesk is one of the most popular 3D application offered  by Autodesk. It helps with organizations and animators develop 3D models, animated videos and movies.  You can also add visual effects.  Maya also use python codes and MEL script. </a:t>
            </a:r>
          </a:p>
          <a:p>
            <a:endParaRPr lang="en-US" dirty="0"/>
          </a:p>
          <a:p>
            <a:r>
              <a:rPr lang="en-US" dirty="0"/>
              <a:t>and Python.</a:t>
            </a:r>
          </a:p>
          <a:p>
            <a:endParaRPr lang="en-US" dirty="0"/>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19</a:t>
            </a:fld>
            <a:endParaRPr lang="en-US"/>
          </a:p>
        </p:txBody>
      </p:sp>
    </p:spTree>
    <p:extLst>
      <p:ext uri="{BB962C8B-B14F-4D97-AF65-F5344CB8AC3E}">
        <p14:creationId xmlns:p14="http://schemas.microsoft.com/office/powerpoint/2010/main" val="352661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we can apply  </a:t>
            </a:r>
            <a:r>
              <a:rPr lang="en-US" dirty="0" err="1">
                <a:solidFill>
                  <a:srgbClr val="FFFF00"/>
                </a:solidFill>
              </a:rPr>
              <a:t>mpl_toolkits</a:t>
            </a:r>
            <a:r>
              <a:rPr lang="en-US" dirty="0">
                <a:solidFill>
                  <a:srgbClr val="FFFF00"/>
                </a:solidFill>
              </a:rPr>
              <a:t> and import mplot3d.</a:t>
            </a:r>
          </a:p>
          <a:p>
            <a:r>
              <a:rPr lang="en-US" dirty="0">
                <a:solidFill>
                  <a:srgbClr val="FFFF00"/>
                </a:solidFill>
              </a:rPr>
              <a:t>mpl_toolkits.mplot3d </a:t>
            </a:r>
            <a:r>
              <a:rPr lang="en-US" dirty="0"/>
              <a:t>provides basic 3D plotting (Scatter, Surf, line, mesh) tools. Its not the fastest or the completed 3D library but it can do some light works like our examples we prepared today.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20</a:t>
            </a:fld>
            <a:endParaRPr lang="en-US"/>
          </a:p>
        </p:txBody>
      </p:sp>
    </p:spTree>
    <p:extLst>
      <p:ext uri="{BB962C8B-B14F-4D97-AF65-F5344CB8AC3E}">
        <p14:creationId xmlns:p14="http://schemas.microsoft.com/office/powerpoint/2010/main" val="235854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how can we create the 3d figure? Same way??</a:t>
            </a:r>
          </a:p>
          <a:p>
            <a:r>
              <a:rPr lang="en-US" dirty="0"/>
              <a:t>No it has a </a:t>
            </a:r>
            <a:r>
              <a:rPr lang="en-US" dirty="0" err="1"/>
              <a:t>spical</a:t>
            </a:r>
            <a:r>
              <a:rPr lang="en-US" dirty="0"/>
              <a:t> code.</a:t>
            </a:r>
          </a:p>
          <a:p>
            <a:r>
              <a:rPr lang="en-US" dirty="0"/>
              <a:t>Any </a:t>
            </a:r>
            <a:r>
              <a:rPr lang="en-US" dirty="0" err="1"/>
              <a:t>gussing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to create a 3d </a:t>
            </a:r>
            <a:r>
              <a:rPr lang="en-US" dirty="0" err="1"/>
              <a:t>fuger</a:t>
            </a:r>
            <a:r>
              <a:rPr lang="en-US" dirty="0"/>
              <a:t>, we use this code:  </a:t>
            </a:r>
            <a:r>
              <a:rPr kumimoji="0" lang="en-US" altLang="en-US" sz="1200" b="0" i="0" u="none" strike="noStrike" cap="none" normalizeH="0" baseline="0" dirty="0">
                <a:ln>
                  <a:noFill/>
                </a:ln>
                <a:solidFill>
                  <a:srgbClr val="F8F8F2"/>
                </a:solidFill>
                <a:effectLst/>
                <a:highlight>
                  <a:srgbClr val="000000"/>
                </a:highlight>
                <a:latin typeface="Consolas" panose="020B0609020204030204" pitchFamily="49" charset="0"/>
              </a:rPr>
              <a:t>ax </a:t>
            </a:r>
            <a:r>
              <a:rPr kumimoji="0" lang="en-US" altLang="en-US" sz="1200" b="1" i="0" u="none" strike="noStrike" cap="none" normalizeH="0" baseline="0" dirty="0">
                <a:ln>
                  <a:noFill/>
                </a:ln>
                <a:solidFill>
                  <a:srgbClr val="F92672"/>
                </a:solidFill>
                <a:effectLst/>
                <a:highlight>
                  <a:srgbClr val="000000"/>
                </a:highlight>
                <a:latin typeface="Consolas" panose="020B0609020204030204" pitchFamily="49" charset="0"/>
              </a:rPr>
              <a:t>=</a:t>
            </a:r>
            <a:r>
              <a:rPr kumimoji="0" lang="en-US" altLang="en-US" sz="1200" b="0" i="0" u="none" strike="noStrike" cap="none" normalizeH="0" baseline="0" dirty="0">
                <a:ln>
                  <a:noFill/>
                </a:ln>
                <a:solidFill>
                  <a:srgbClr val="FFFFFF"/>
                </a:solidFill>
                <a:effectLst/>
                <a:highlight>
                  <a:srgbClr val="000000"/>
                </a:highlight>
                <a:latin typeface="Consolas" panose="020B0609020204030204" pitchFamily="49" charset="0"/>
              </a:rPr>
              <a:t> </a:t>
            </a:r>
            <a:r>
              <a:rPr lang="en-US" altLang="en-US" sz="1200" dirty="0" err="1">
                <a:solidFill>
                  <a:srgbClr val="F8F8F2"/>
                </a:solidFill>
                <a:highlight>
                  <a:srgbClr val="000000"/>
                </a:highlight>
                <a:latin typeface="Consolas" panose="020B0609020204030204" pitchFamily="49" charset="0"/>
              </a:rPr>
              <a:t>plt.axes</a:t>
            </a:r>
            <a:r>
              <a:rPr kumimoji="0" lang="en-US" altLang="en-US" sz="1200" b="0" i="0" u="none" strike="noStrike" cap="none" normalizeH="0" baseline="0" dirty="0">
                <a:ln>
                  <a:noFill/>
                </a:ln>
                <a:solidFill>
                  <a:srgbClr val="F8F8F2"/>
                </a:solidFill>
                <a:effectLst/>
                <a:highlight>
                  <a:srgbClr val="000000"/>
                </a:highlight>
                <a:latin typeface="Consolas" panose="020B0609020204030204" pitchFamily="49" charset="0"/>
              </a:rPr>
              <a:t>(projection</a:t>
            </a:r>
            <a:r>
              <a:rPr kumimoji="0" lang="en-US" altLang="en-US" sz="1200" b="1" i="0" u="none" strike="noStrike" cap="none" normalizeH="0" baseline="0" dirty="0">
                <a:ln>
                  <a:noFill/>
                </a:ln>
                <a:solidFill>
                  <a:srgbClr val="F92672"/>
                </a:solidFill>
                <a:effectLst/>
                <a:highlight>
                  <a:srgbClr val="000000"/>
                </a:highlight>
                <a:latin typeface="Consolas" panose="020B0609020204030204" pitchFamily="49" charset="0"/>
              </a:rPr>
              <a:t>=</a:t>
            </a:r>
            <a:r>
              <a:rPr kumimoji="0" lang="en-US" altLang="en-US" sz="1200" b="0" i="0" u="none" strike="noStrike" cap="none" normalizeH="0" baseline="0" dirty="0">
                <a:ln>
                  <a:noFill/>
                </a:ln>
                <a:solidFill>
                  <a:srgbClr val="E6DB74"/>
                </a:solidFill>
                <a:effectLst/>
                <a:highlight>
                  <a:srgbClr val="000000"/>
                </a:highlight>
                <a:latin typeface="Consolas" panose="020B0609020204030204" pitchFamily="49" charset="0"/>
              </a:rPr>
              <a:t>'3d'</a:t>
            </a:r>
            <a:r>
              <a:rPr kumimoji="0" lang="en-US" altLang="en-US" sz="1200" b="0" i="0" u="none" strike="noStrike" cap="none" normalizeH="0" baseline="0" dirty="0">
                <a:ln>
                  <a:noFill/>
                </a:ln>
                <a:solidFill>
                  <a:srgbClr val="F8F8F2"/>
                </a:solidFill>
                <a:effectLst/>
                <a:highlight>
                  <a:srgbClr val="000000"/>
                </a:highlight>
                <a:latin typeface="Consolas" panose="020B0609020204030204" pitchFamily="49" charset="0"/>
              </a:rPr>
              <a:t>)</a:t>
            </a:r>
            <a:r>
              <a:rPr kumimoji="0" lang="en-US" altLang="en-US" sz="1200" b="0" i="0" u="none" strike="noStrike" cap="none" normalizeH="0" baseline="0" dirty="0">
                <a:ln>
                  <a:noFill/>
                </a:ln>
                <a:solidFill>
                  <a:schemeClr val="tx1"/>
                </a:solidFill>
                <a:effectLst/>
                <a:highlight>
                  <a:srgbClr val="000000"/>
                </a:highlight>
              </a:rPr>
              <a:t> </a:t>
            </a:r>
            <a:endParaRPr kumimoji="0" lang="en-US" altLang="en-US" sz="1200" b="0" i="0" u="none" strike="noStrike" cap="none" normalizeH="0" baseline="0" dirty="0">
              <a:ln>
                <a:noFill/>
              </a:ln>
              <a:solidFill>
                <a:schemeClr val="tx1"/>
              </a:solidFill>
              <a:effectLst/>
              <a:highlight>
                <a:srgbClr val="000000"/>
              </a:highligh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22</a:t>
            </a:fld>
            <a:endParaRPr lang="en-US"/>
          </a:p>
        </p:txBody>
      </p:sp>
    </p:spTree>
    <p:extLst>
      <p:ext uri="{BB962C8B-B14F-4D97-AF65-F5344CB8AC3E}">
        <p14:creationId xmlns:p14="http://schemas.microsoft.com/office/powerpoint/2010/main" val="4016397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starting with the needed libraries and this project first of all we need to import matplotlib </a:t>
            </a:r>
            <a:r>
              <a:rPr lang="en-US" dirty="0" err="1"/>
              <a:t>pyplot</a:t>
            </a:r>
            <a:r>
              <a:rPr lang="en-US" dirty="0"/>
              <a:t> as a PLT which is as we know this library can make us able to </a:t>
            </a:r>
            <a:r>
              <a:rPr lang="en-US" b="0" i="0" dirty="0">
                <a:solidFill>
                  <a:srgbClr val="202124"/>
                </a:solidFill>
                <a:effectLst/>
                <a:latin typeface="arial" panose="020B0604020202020204" pitchFamily="34" charset="0"/>
              </a:rPr>
              <a:t>creates a figure, creates a plotting area in a figure, plots some lines in a plotting area, decorates the plot</a:t>
            </a:r>
          </a:p>
          <a:p>
            <a:endParaRPr lang="en-US" b="0" i="0" dirty="0">
              <a:solidFill>
                <a:srgbClr val="202124"/>
              </a:solidFill>
              <a:effectLst/>
              <a:latin typeface="arial" panose="020B0604020202020204" pitchFamily="34" charset="0"/>
            </a:endParaRPr>
          </a:p>
          <a:p>
            <a:r>
              <a:rPr lang="en-US" b="0" i="0" dirty="0">
                <a:solidFill>
                  <a:srgbClr val="000000"/>
                </a:solidFill>
                <a:effectLst/>
                <a:latin typeface="Source Sans Pro" panose="020B0503030403020204" pitchFamily="34" charset="0"/>
              </a:rPr>
              <a:t>Once we use this library we can, a three-dimensional axes can be created by passing the keyword </a:t>
            </a:r>
            <a:r>
              <a:rPr lang="en-US" dirty="0"/>
              <a:t>projection='3d'</a:t>
            </a:r>
            <a:r>
              <a:rPr lang="en-US" b="0" i="0" dirty="0">
                <a:solidFill>
                  <a:srgbClr val="000000"/>
                </a:solidFill>
                <a:effectLst/>
                <a:latin typeface="Source Sans Pro" panose="020B0503030403020204" pitchFamily="34" charset="0"/>
              </a:rPr>
              <a:t> to any of the normal axes creation routines:</a:t>
            </a:r>
            <a:endParaRPr lang="en-US" b="0" i="0" dirty="0">
              <a:solidFill>
                <a:srgbClr val="202124"/>
              </a:solidFill>
              <a:effectLst/>
              <a:latin typeface="arial" panose="020B0604020202020204" pitchFamily="34" charset="0"/>
            </a:endParaRPr>
          </a:p>
          <a:p>
            <a:r>
              <a:rPr lang="en-US" b="0" i="0" dirty="0">
                <a:solidFill>
                  <a:srgbClr val="666666"/>
                </a:solidFill>
                <a:effectLst/>
                <a:latin typeface="Noto Sans" panose="020B0502040204020203" pitchFamily="34" charset="0"/>
              </a:rPr>
              <a:t>ones creates an array full of ones, just like zeros. </a:t>
            </a:r>
            <a:r>
              <a:rPr lang="en-US" b="0" i="0" dirty="0" err="1">
                <a:solidFill>
                  <a:srgbClr val="666666"/>
                </a:solidFill>
                <a:effectLst/>
                <a:latin typeface="Noto Sans" panose="020B0502040204020203" pitchFamily="34" charset="0"/>
              </a:rPr>
              <a:t>np.zero</a:t>
            </a:r>
            <a:r>
              <a:rPr lang="en-US" b="0" i="0" dirty="0">
                <a:solidFill>
                  <a:srgbClr val="666666"/>
                </a:solidFill>
                <a:effectLst/>
                <a:latin typeface="Noto Sans" panose="020B0502040204020203" pitchFamily="34" charset="0"/>
              </a:rPr>
              <a:t>() </a:t>
            </a:r>
          </a:p>
          <a:p>
            <a:endParaRPr lang="en-US" b="0" i="0" dirty="0">
              <a:solidFill>
                <a:srgbClr val="666666"/>
              </a:solidFill>
              <a:effectLst/>
              <a:latin typeface="Noto Sans" panose="020B0502040204020203" pitchFamily="34" charset="0"/>
            </a:endParaRPr>
          </a:p>
          <a:p>
            <a:r>
              <a:rPr lang="en-US" b="0" i="0" dirty="0">
                <a:solidFill>
                  <a:srgbClr val="666666"/>
                </a:solidFill>
                <a:effectLst/>
                <a:latin typeface="Noto Sans" panose="020B0502040204020203" pitchFamily="34" charset="0"/>
              </a:rPr>
              <a:t>Alpha for the </a:t>
            </a:r>
            <a:r>
              <a:rPr lang="en-US" b="0" i="0" dirty="0" err="1">
                <a:solidFill>
                  <a:srgbClr val="666666"/>
                </a:solidFill>
                <a:effectLst/>
                <a:latin typeface="Noto Sans" panose="020B0502040204020203" pitchFamily="34" charset="0"/>
              </a:rPr>
              <a:t>viziablety</a:t>
            </a:r>
            <a:r>
              <a:rPr lang="en-US" b="0" i="0" dirty="0">
                <a:solidFill>
                  <a:srgbClr val="666666"/>
                </a:solidFill>
                <a:effectLst/>
                <a:latin typeface="Noto Sans" panose="020B0502040204020203" pitchFamily="34" charset="0"/>
              </a:rPr>
              <a:t>.</a:t>
            </a:r>
          </a:p>
          <a:p>
            <a:endParaRPr lang="en-US" b="0" i="0" dirty="0">
              <a:solidFill>
                <a:srgbClr val="666666"/>
              </a:solidFill>
              <a:effectLst/>
              <a:latin typeface="Noto Sans" panose="020B0502040204020203" pitchFamily="34" charset="0"/>
            </a:endParaRPr>
          </a:p>
          <a:p>
            <a:r>
              <a:rPr lang="en-US" b="0" i="0" dirty="0">
                <a:solidFill>
                  <a:srgbClr val="666666"/>
                </a:solidFill>
                <a:effectLst/>
                <a:latin typeface="Noto Sans" panose="020B0502040204020203" pitchFamily="34" charset="0"/>
              </a:rPr>
              <a:t>Create an array without initializing entries.</a:t>
            </a:r>
            <a:endParaRPr lang="en-US" b="0"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r>
              <a:rPr lang="en-US" dirty="0"/>
              <a:t>Ok now let me show you something and I want you to guess what the output will be:</a:t>
            </a:r>
          </a:p>
          <a:p>
            <a:r>
              <a:rPr lang="en-US" dirty="0"/>
              <a:t>If we add this code what will happen?</a:t>
            </a:r>
          </a:p>
          <a:p>
            <a:endParaRPr lang="en-US" dirty="0"/>
          </a:p>
          <a:p>
            <a:r>
              <a:rPr lang="en-US" dirty="0"/>
              <a:t>Add this  </a:t>
            </a:r>
            <a:r>
              <a:rPr lang="en-US" dirty="0" err="1"/>
              <a:t>edgecolors</a:t>
            </a:r>
            <a:r>
              <a:rPr lang="en-US" dirty="0"/>
              <a:t>=‘gray’ then the </a:t>
            </a:r>
            <a:r>
              <a:rPr lang="en-US" dirty="0" err="1"/>
              <a:t>edg</a:t>
            </a:r>
            <a:r>
              <a:rPr lang="en-US" dirty="0"/>
              <a:t> can be gray </a:t>
            </a:r>
          </a:p>
          <a:p>
            <a:endParaRPr lang="en-US" dirty="0"/>
          </a:p>
          <a:p>
            <a:r>
              <a:rPr lang="en-US" dirty="0"/>
              <a:t>Add colors[0] = [1, 0, 0, alpha] # red</a:t>
            </a:r>
          </a:p>
          <a:p>
            <a:r>
              <a:rPr lang="en-US" dirty="0"/>
              <a:t>colors[1] = [0, 1, 0, alpha] # green</a:t>
            </a:r>
          </a:p>
          <a:p>
            <a:r>
              <a:rPr lang="en-US" dirty="0"/>
              <a:t>colors[2] = [0, 0, 1, alpha] # blue</a:t>
            </a:r>
          </a:p>
          <a:p>
            <a:r>
              <a:rPr lang="en-US" dirty="0"/>
              <a:t>colors[3] = [1, 1, 0, alpha] # yellow</a:t>
            </a:r>
          </a:p>
          <a:p>
            <a:r>
              <a:rPr lang="en-US" dirty="0"/>
              <a:t>colors[4] = [1, 1, 1, alpha]</a:t>
            </a:r>
          </a:p>
          <a:p>
            <a:endParaRPr lang="en-US" dirty="0"/>
          </a:p>
          <a:p>
            <a:r>
              <a:rPr lang="en-US" dirty="0"/>
              <a:t>Give a several colors.</a:t>
            </a:r>
          </a:p>
        </p:txBody>
      </p:sp>
      <p:sp>
        <p:nvSpPr>
          <p:cNvPr id="4" name="Slide Number Placeholder 3"/>
          <p:cNvSpPr>
            <a:spLocks noGrp="1"/>
          </p:cNvSpPr>
          <p:nvPr>
            <p:ph type="sldNum" sz="quarter" idx="5"/>
          </p:nvPr>
        </p:nvSpPr>
        <p:spPr/>
        <p:txBody>
          <a:bodyPr/>
          <a:lstStyle/>
          <a:p>
            <a:fld id="{1B0A7E8B-E33E-4B04-AF9C-41B94EA4D828}" type="slidenum">
              <a:rPr lang="en-US" smtClean="0"/>
              <a:t>24</a:t>
            </a:fld>
            <a:endParaRPr lang="en-US"/>
          </a:p>
        </p:txBody>
      </p:sp>
    </p:spTree>
    <p:extLst>
      <p:ext uri="{BB962C8B-B14F-4D97-AF65-F5344CB8AC3E}">
        <p14:creationId xmlns:p14="http://schemas.microsoft.com/office/powerpoint/2010/main" val="1873142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 me show you something and I want you to guess what the output will be:</a:t>
            </a:r>
          </a:p>
          <a:p>
            <a:r>
              <a:rPr lang="en-US" dirty="0"/>
              <a:t>If we add this code what will happen?</a:t>
            </a:r>
          </a:p>
          <a:p>
            <a:endParaRPr lang="en-US" dirty="0"/>
          </a:p>
          <a:p>
            <a:r>
              <a:rPr lang="en-US" dirty="0"/>
              <a:t>Add this  </a:t>
            </a:r>
            <a:r>
              <a:rPr lang="en-US" dirty="0" err="1"/>
              <a:t>edgecolors</a:t>
            </a:r>
            <a:r>
              <a:rPr lang="en-US" dirty="0"/>
              <a:t>=‘gray’ then the </a:t>
            </a:r>
            <a:r>
              <a:rPr lang="en-US" dirty="0" err="1"/>
              <a:t>edg</a:t>
            </a:r>
            <a:r>
              <a:rPr lang="en-US" dirty="0"/>
              <a:t> can be gray </a:t>
            </a:r>
          </a:p>
          <a:p>
            <a:endParaRPr lang="en-US" dirty="0"/>
          </a:p>
          <a:p>
            <a:r>
              <a:rPr lang="en-US" dirty="0"/>
              <a:t>Add colors[0] = [1, 0, 0, alpha] # red</a:t>
            </a:r>
          </a:p>
          <a:p>
            <a:r>
              <a:rPr lang="en-US" dirty="0"/>
              <a:t>colors[1] = [0, 1, 0, alpha] # green</a:t>
            </a:r>
          </a:p>
          <a:p>
            <a:r>
              <a:rPr lang="en-US" dirty="0"/>
              <a:t>colors[2] = [0, 0, 1, alpha] # blue</a:t>
            </a:r>
          </a:p>
          <a:p>
            <a:r>
              <a:rPr lang="en-US" dirty="0"/>
              <a:t>colors[3] = [1, 1, 0, alpha] # yellow</a:t>
            </a:r>
          </a:p>
          <a:p>
            <a:r>
              <a:rPr lang="en-US" dirty="0"/>
              <a:t>colors[4] = [1, 1, 1, alpha]</a:t>
            </a:r>
          </a:p>
          <a:p>
            <a:endParaRPr lang="en-US" dirty="0"/>
          </a:p>
          <a:p>
            <a:r>
              <a:rPr lang="en-US" dirty="0"/>
              <a:t>Give a several colors.</a:t>
            </a:r>
          </a:p>
        </p:txBody>
      </p:sp>
      <p:sp>
        <p:nvSpPr>
          <p:cNvPr id="4" name="Slide Number Placeholder 3"/>
          <p:cNvSpPr>
            <a:spLocks noGrp="1"/>
          </p:cNvSpPr>
          <p:nvPr>
            <p:ph type="sldNum" sz="quarter" idx="5"/>
          </p:nvPr>
        </p:nvSpPr>
        <p:spPr/>
        <p:txBody>
          <a:bodyPr/>
          <a:lstStyle/>
          <a:p>
            <a:fld id="{1B0A7E8B-E33E-4B04-AF9C-41B94EA4D828}" type="slidenum">
              <a:rPr lang="en-US" smtClean="0"/>
              <a:t>25</a:t>
            </a:fld>
            <a:endParaRPr lang="en-US"/>
          </a:p>
        </p:txBody>
      </p:sp>
    </p:spTree>
    <p:extLst>
      <p:ext uri="{BB962C8B-B14F-4D97-AF65-F5344CB8AC3E}">
        <p14:creationId xmlns:p14="http://schemas.microsoft.com/office/powerpoint/2010/main" val="339094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1D is just a line from point A to B </a:t>
            </a:r>
          </a:p>
          <a:p>
            <a:endParaRPr lang="en-US" dirty="0"/>
          </a:p>
          <a:p>
            <a:r>
              <a:rPr lang="en-US" dirty="0"/>
              <a:t>2D is measuring the X and Y (Width and Height)</a:t>
            </a:r>
          </a:p>
          <a:p>
            <a:endParaRPr lang="en-US" dirty="0"/>
          </a:p>
          <a:p>
            <a:r>
              <a:rPr lang="en-US" dirty="0"/>
              <a:t>3D is measuring the X , Y , Z</a:t>
            </a:r>
          </a:p>
          <a:p>
            <a:pPr marL="0" indent="0">
              <a:buNone/>
            </a:pPr>
            <a:r>
              <a:rPr lang="en-US" dirty="0"/>
              <a:t>   (Width , Height, and Depth)</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5</a:t>
            </a:fld>
            <a:endParaRPr lang="en-US"/>
          </a:p>
        </p:txBody>
      </p:sp>
    </p:spTree>
    <p:extLst>
      <p:ext uri="{BB962C8B-B14F-4D97-AF65-F5344CB8AC3E}">
        <p14:creationId xmlns:p14="http://schemas.microsoft.com/office/powerpoint/2010/main" val="1282839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27</a:t>
            </a:fld>
            <a:endParaRPr lang="en-US"/>
          </a:p>
        </p:txBody>
      </p:sp>
    </p:spTree>
    <p:extLst>
      <p:ext uri="{BB962C8B-B14F-4D97-AF65-F5344CB8AC3E}">
        <p14:creationId xmlns:p14="http://schemas.microsoft.com/office/powerpoint/2010/main" val="2464703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28</a:t>
            </a:fld>
            <a:endParaRPr lang="en-US"/>
          </a:p>
        </p:txBody>
      </p:sp>
    </p:spTree>
    <p:extLst>
      <p:ext uri="{BB962C8B-B14F-4D97-AF65-F5344CB8AC3E}">
        <p14:creationId xmlns:p14="http://schemas.microsoft.com/office/powerpoint/2010/main" val="1919554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FFFF00"/>
                </a:solidFill>
              </a:rPr>
              <a:t>Gouraud</a:t>
            </a:r>
            <a:r>
              <a:rPr lang="en-US" sz="1200" dirty="0">
                <a:solidFill>
                  <a:srgbClr val="FFFF00"/>
                </a:solidFill>
              </a:rPr>
              <a:t> shading</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29</a:t>
            </a:fld>
            <a:endParaRPr lang="en-US"/>
          </a:p>
        </p:txBody>
      </p:sp>
    </p:spTree>
    <p:extLst>
      <p:ext uri="{BB962C8B-B14F-4D97-AF65-F5344CB8AC3E}">
        <p14:creationId xmlns:p14="http://schemas.microsoft.com/office/powerpoint/2010/main" val="317775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31</a:t>
            </a:fld>
            <a:endParaRPr lang="en-US"/>
          </a:p>
        </p:txBody>
      </p:sp>
    </p:spTree>
    <p:extLst>
      <p:ext uri="{BB962C8B-B14F-4D97-AF65-F5344CB8AC3E}">
        <p14:creationId xmlns:p14="http://schemas.microsoft.com/office/powerpoint/2010/main" val="2324566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bpy</a:t>
            </a:r>
          </a:p>
          <a:p>
            <a:endParaRPr lang="en-US" dirty="0"/>
          </a:p>
          <a:p>
            <a:r>
              <a:rPr lang="en-US" dirty="0"/>
              <a:t>verts = [(0,0,0),(0,5,0),(5,5,0), (5,0,0),(0,0,5),(0,5,5),(5,5,5),(5,0,5)]</a:t>
            </a:r>
          </a:p>
          <a:p>
            <a:r>
              <a:rPr lang="en-US" dirty="0"/>
              <a:t>faces = [(0,1,2,3), (7,6,5,4),(0,4,5,1),(1,5,6,2),(2,6,7,3), (3,7,4,0)]</a:t>
            </a:r>
          </a:p>
          <a:p>
            <a:endParaRPr lang="en-US" dirty="0"/>
          </a:p>
          <a:p>
            <a:endParaRPr lang="en-US" dirty="0"/>
          </a:p>
          <a:p>
            <a:r>
              <a:rPr lang="en-US" dirty="0"/>
              <a:t>mymesh = </a:t>
            </a:r>
            <a:r>
              <a:rPr lang="en-US" dirty="0" err="1"/>
              <a:t>bpy.data.meshes.new</a:t>
            </a:r>
            <a:r>
              <a:rPr lang="en-US" dirty="0"/>
              <a:t>("Cube")</a:t>
            </a:r>
          </a:p>
          <a:p>
            <a:r>
              <a:rPr lang="en-US" dirty="0"/>
              <a:t>myobject = </a:t>
            </a:r>
            <a:r>
              <a:rPr lang="en-US" dirty="0" err="1"/>
              <a:t>bpy.data.objects.new</a:t>
            </a:r>
            <a:r>
              <a:rPr lang="en-US" dirty="0"/>
              <a:t>("Cube", mymesh)</a:t>
            </a:r>
          </a:p>
          <a:p>
            <a:r>
              <a:rPr lang="en-US" dirty="0" err="1"/>
              <a:t>myobject.location</a:t>
            </a:r>
            <a:r>
              <a:rPr lang="en-US" dirty="0"/>
              <a:t> = </a:t>
            </a:r>
            <a:r>
              <a:rPr lang="en-US" dirty="0" err="1"/>
              <a:t>bpy.context.scene.cursor.location</a:t>
            </a:r>
            <a:endParaRPr lang="en-US" dirty="0"/>
          </a:p>
          <a:p>
            <a:r>
              <a:rPr lang="en-US" dirty="0" err="1"/>
              <a:t>bpy.context.collection.objects.link</a:t>
            </a:r>
            <a:r>
              <a:rPr lang="en-US" dirty="0"/>
              <a:t>(myobject)</a:t>
            </a:r>
          </a:p>
          <a:p>
            <a:r>
              <a:rPr lang="en-US" dirty="0" err="1"/>
              <a:t>mymesh.from_pydata</a:t>
            </a:r>
            <a:r>
              <a:rPr lang="en-US" dirty="0"/>
              <a:t> (verts, [], faces)</a:t>
            </a:r>
          </a:p>
          <a:p>
            <a:r>
              <a:rPr lang="en-US" dirty="0" err="1"/>
              <a:t>mymesh.update</a:t>
            </a:r>
            <a:r>
              <a:rPr lang="en-US" dirty="0"/>
              <a:t> (</a:t>
            </a:r>
            <a:r>
              <a:rPr lang="en-US" dirty="0" err="1"/>
              <a:t>calc_edges</a:t>
            </a:r>
            <a:r>
              <a:rPr lang="en-US" dirty="0"/>
              <a:t>=True)</a:t>
            </a:r>
          </a:p>
        </p:txBody>
      </p:sp>
      <p:sp>
        <p:nvSpPr>
          <p:cNvPr id="4" name="Slide Number Placeholder 3"/>
          <p:cNvSpPr>
            <a:spLocks noGrp="1"/>
          </p:cNvSpPr>
          <p:nvPr>
            <p:ph type="sldNum" sz="quarter" idx="5"/>
          </p:nvPr>
        </p:nvSpPr>
        <p:spPr/>
        <p:txBody>
          <a:bodyPr/>
          <a:lstStyle/>
          <a:p>
            <a:fld id="{1B0A7E8B-E33E-4B04-AF9C-41B94EA4D828}" type="slidenum">
              <a:rPr lang="en-US" smtClean="0"/>
              <a:t>32</a:t>
            </a:fld>
            <a:endParaRPr lang="en-US"/>
          </a:p>
        </p:txBody>
      </p:sp>
    </p:spTree>
    <p:extLst>
      <p:ext uri="{BB962C8B-B14F-4D97-AF65-F5344CB8AC3E}">
        <p14:creationId xmlns:p14="http://schemas.microsoft.com/office/powerpoint/2010/main" val="2974335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33</a:t>
            </a:fld>
            <a:endParaRPr lang="en-US"/>
          </a:p>
        </p:txBody>
      </p:sp>
    </p:spTree>
    <p:extLst>
      <p:ext uri="{BB962C8B-B14F-4D97-AF65-F5344CB8AC3E}">
        <p14:creationId xmlns:p14="http://schemas.microsoft.com/office/powerpoint/2010/main" val="295852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6</a:t>
            </a:fld>
            <a:endParaRPr lang="en-US"/>
          </a:p>
        </p:txBody>
      </p:sp>
    </p:spTree>
    <p:extLst>
      <p:ext uri="{BB962C8B-B14F-4D97-AF65-F5344CB8AC3E}">
        <p14:creationId xmlns:p14="http://schemas.microsoft.com/office/powerpoint/2010/main" val="7601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3D image is a </a:t>
            </a:r>
            <a:r>
              <a:rPr lang="en-US" dirty="0">
                <a:solidFill>
                  <a:srgbClr val="FFFF00"/>
                </a:solidFill>
              </a:rPr>
              <a:t>digitally</a:t>
            </a:r>
            <a:r>
              <a:rPr lang="en-US" dirty="0"/>
              <a:t> constructed image. This can come in many different ways such as photographs or films.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side is the wireframe of a 3D image tea pot being constructed digitally and slowly progressing into a final product.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7</a:t>
            </a:fld>
            <a:endParaRPr lang="en-US"/>
          </a:p>
        </p:txBody>
      </p:sp>
    </p:spTree>
    <p:extLst>
      <p:ext uri="{BB962C8B-B14F-4D97-AF65-F5344CB8AC3E}">
        <p14:creationId xmlns:p14="http://schemas.microsoft.com/office/powerpoint/2010/main" val="129114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solidFill>
                  <a:srgbClr val="FFFF00"/>
                </a:solidFill>
              </a:rPr>
              <a:t>3D computer graphics </a:t>
            </a:r>
            <a:r>
              <a:rPr lang="en-US" dirty="0"/>
              <a:t>and solid modeling, a polygon mesh is a collection of </a:t>
            </a:r>
            <a:r>
              <a:rPr lang="en-US" dirty="0">
                <a:solidFill>
                  <a:srgbClr val="FFFF00"/>
                </a:solidFill>
              </a:rPr>
              <a:t>vertices, edges and faces </a:t>
            </a:r>
            <a:r>
              <a:rPr lang="en-US" dirty="0"/>
              <a:t>that defines the shape of a polyhedral object. The variety of operations performed on meshes may include: </a:t>
            </a:r>
            <a:r>
              <a:rPr lang="en-US" dirty="0">
                <a:solidFill>
                  <a:srgbClr val="FFFF00"/>
                </a:solidFill>
              </a:rPr>
              <a:t>Boolean logic, smoothing, simplification, and many others</a:t>
            </a:r>
            <a:r>
              <a:rPr lang="en-US" dirty="0"/>
              <a:t>. Algorithms also exist for </a:t>
            </a:r>
            <a:r>
              <a:rPr lang="en-US" dirty="0">
                <a:solidFill>
                  <a:srgbClr val="FFFF00"/>
                </a:solidFill>
              </a:rPr>
              <a:t>ray tracing, collision detection, and rigid-body dynamics with polygon meshes</a:t>
            </a:r>
            <a:r>
              <a:rPr lang="en-US" dirty="0"/>
              <a:t>. If the mesh's edges are rendered instead of the faces, then the model becomes a </a:t>
            </a:r>
            <a:r>
              <a:rPr lang="en-US" dirty="0">
                <a:solidFill>
                  <a:srgbClr val="FFFF00"/>
                </a:solidFill>
              </a:rPr>
              <a:t>wireframe </a:t>
            </a:r>
            <a:r>
              <a:rPr lang="en-US" dirty="0"/>
              <a:t>model.</a:t>
            </a:r>
          </a:p>
        </p:txBody>
      </p:sp>
      <p:sp>
        <p:nvSpPr>
          <p:cNvPr id="4" name="Slide Number Placeholder 3"/>
          <p:cNvSpPr>
            <a:spLocks noGrp="1"/>
          </p:cNvSpPr>
          <p:nvPr>
            <p:ph type="sldNum" sz="quarter" idx="5"/>
          </p:nvPr>
        </p:nvSpPr>
        <p:spPr/>
        <p:txBody>
          <a:bodyPr/>
          <a:lstStyle/>
          <a:p>
            <a:fld id="{1B0A7E8B-E33E-4B04-AF9C-41B94EA4D828}" type="slidenum">
              <a:rPr lang="en-US" smtClean="0"/>
              <a:t>8</a:t>
            </a:fld>
            <a:endParaRPr lang="en-US"/>
          </a:p>
        </p:txBody>
      </p:sp>
    </p:spTree>
    <p:extLst>
      <p:ext uri="{BB962C8B-B14F-4D97-AF65-F5344CB8AC3E}">
        <p14:creationId xmlns:p14="http://schemas.microsoft.com/office/powerpoint/2010/main" val="275400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simple formula to subdivision the polygon. In a way its like shaving each corner until the it becomes a smoother surfaces. </a:t>
            </a:r>
          </a:p>
          <a:p>
            <a:pPr marL="285750" indent="-285750">
              <a:buFont typeface="Arial" panose="020B0604020202020204" pitchFamily="34" charset="0"/>
              <a:buChar char="•"/>
            </a:pPr>
            <a:r>
              <a:rPr lang="en-US" sz="1200" dirty="0" err="1">
                <a:solidFill>
                  <a:srgbClr val="FFFF00"/>
                </a:solidFill>
              </a:rPr>
              <a:t>Gouraud</a:t>
            </a:r>
            <a:r>
              <a:rPr lang="en-US" sz="1200" dirty="0">
                <a:solidFill>
                  <a:srgbClr val="FFFF00"/>
                </a:solidFill>
              </a:rPr>
              <a:t> shading</a:t>
            </a:r>
          </a:p>
          <a:p>
            <a:pPr marL="285750" indent="-285750">
              <a:buFont typeface="Arial" panose="020B0604020202020204" pitchFamily="34" charset="0"/>
              <a:buChar char="•"/>
            </a:pPr>
            <a:r>
              <a:rPr lang="en-US" sz="1200" dirty="0" err="1">
                <a:solidFill>
                  <a:srgbClr val="FFFF00"/>
                </a:solidFill>
              </a:rPr>
              <a:t>Phong</a:t>
            </a:r>
            <a:r>
              <a:rPr lang="en-US" sz="1200" dirty="0">
                <a:solidFill>
                  <a:srgbClr val="FFFF00"/>
                </a:solidFill>
              </a:rPr>
              <a:t> shading</a:t>
            </a:r>
          </a:p>
          <a:p>
            <a:pPr marL="285750" indent="-285750">
              <a:buFont typeface="Arial" panose="020B0604020202020204" pitchFamily="34" charset="0"/>
              <a:buChar char="•"/>
            </a:pPr>
            <a:r>
              <a:rPr lang="en-US" sz="1200" dirty="0"/>
              <a:t>Is also used to smoothen the edges when the edges are noticeable.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9</a:t>
            </a:fld>
            <a:endParaRPr lang="en-US"/>
          </a:p>
        </p:txBody>
      </p:sp>
    </p:spTree>
    <p:extLst>
      <p:ext uri="{BB962C8B-B14F-4D97-AF65-F5344CB8AC3E}">
        <p14:creationId xmlns:p14="http://schemas.microsoft.com/office/powerpoint/2010/main" val="67790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simple formula to subdivision the polygon. In a way its like shaving each corner until the it becomes a smoother surfaces. </a:t>
            </a:r>
          </a:p>
          <a:p>
            <a:pPr marL="285750" indent="-285750">
              <a:buFont typeface="Arial" panose="020B0604020202020204" pitchFamily="34" charset="0"/>
              <a:buChar char="•"/>
            </a:pPr>
            <a:r>
              <a:rPr lang="en-US" sz="1200" dirty="0" err="1">
                <a:solidFill>
                  <a:srgbClr val="FFFF00"/>
                </a:solidFill>
              </a:rPr>
              <a:t>Gouraud</a:t>
            </a:r>
            <a:r>
              <a:rPr lang="en-US" sz="1200" dirty="0">
                <a:solidFill>
                  <a:srgbClr val="FFFF00"/>
                </a:solidFill>
              </a:rPr>
              <a:t> shading</a:t>
            </a:r>
          </a:p>
          <a:p>
            <a:pPr marL="285750" indent="-285750">
              <a:buFont typeface="Arial" panose="020B0604020202020204" pitchFamily="34" charset="0"/>
              <a:buChar char="•"/>
            </a:pPr>
            <a:r>
              <a:rPr lang="en-US" sz="1200" dirty="0" err="1">
                <a:solidFill>
                  <a:srgbClr val="FFFF00"/>
                </a:solidFill>
              </a:rPr>
              <a:t>Phong</a:t>
            </a:r>
            <a:r>
              <a:rPr lang="en-US" sz="1200" dirty="0">
                <a:solidFill>
                  <a:srgbClr val="FFFF00"/>
                </a:solidFill>
              </a:rPr>
              <a:t> shading</a:t>
            </a:r>
          </a:p>
          <a:p>
            <a:pPr marL="285750" indent="-285750">
              <a:buFont typeface="Arial" panose="020B0604020202020204" pitchFamily="34" charset="0"/>
              <a:buChar char="•"/>
            </a:pPr>
            <a:r>
              <a:rPr lang="en-US" sz="1200" dirty="0"/>
              <a:t>Is also used to smoothen the edges when the edges are noticeable.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10</a:t>
            </a:fld>
            <a:endParaRPr lang="en-US"/>
          </a:p>
        </p:txBody>
      </p:sp>
    </p:spTree>
    <p:extLst>
      <p:ext uri="{BB962C8B-B14F-4D97-AF65-F5344CB8AC3E}">
        <p14:creationId xmlns:p14="http://schemas.microsoft.com/office/powerpoint/2010/main" val="84721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Game designers </a:t>
            </a:r>
            <a:r>
              <a:rPr lang="en-US" dirty="0"/>
              <a:t>have to carefully balance model </a:t>
            </a:r>
            <a:r>
              <a:rPr lang="en-US" dirty="0">
                <a:solidFill>
                  <a:srgbClr val="FFFF00"/>
                </a:solidFill>
              </a:rPr>
              <a:t>fidelity vs. polygon</a:t>
            </a:r>
            <a:r>
              <a:rPr lang="en-US" dirty="0"/>
              <a:t> count, because if the count goes too high, the </a:t>
            </a:r>
            <a:r>
              <a:rPr lang="en-US" dirty="0">
                <a:solidFill>
                  <a:srgbClr val="FFFF00"/>
                </a:solidFill>
              </a:rPr>
              <a:t>framerate</a:t>
            </a:r>
            <a:r>
              <a:rPr lang="en-US" dirty="0"/>
              <a:t> of an animation </a:t>
            </a:r>
            <a:r>
              <a:rPr lang="en-US" dirty="0">
                <a:solidFill>
                  <a:srgbClr val="FFFF00"/>
                </a:solidFill>
              </a:rPr>
              <a:t>drops</a:t>
            </a:r>
            <a:r>
              <a:rPr lang="en-US" dirty="0"/>
              <a:t> below what users perceive as  smooth depending on the specification. For this reason, there are algorithms for simplifying </a:t>
            </a:r>
            <a:r>
              <a:rPr lang="en-US" dirty="0">
                <a:solidFill>
                  <a:srgbClr val="FFFF00"/>
                </a:solidFill>
              </a:rPr>
              <a:t>meshes </a:t>
            </a:r>
            <a:r>
              <a:rPr lang="en-US" dirty="0"/>
              <a:t>as well.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11</a:t>
            </a:fld>
            <a:endParaRPr lang="en-US"/>
          </a:p>
        </p:txBody>
      </p:sp>
    </p:spTree>
    <p:extLst>
      <p:ext uri="{BB962C8B-B14F-4D97-AF65-F5344CB8AC3E}">
        <p14:creationId xmlns:p14="http://schemas.microsoft.com/office/powerpoint/2010/main" val="273762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Graphics Card are a powerful tool when working with 3D objects and animation. Meshes lives inside this graphic card and it process 100,000 polygons a second.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12</a:t>
            </a:fld>
            <a:endParaRPr lang="en-US"/>
          </a:p>
        </p:txBody>
      </p:sp>
    </p:spTree>
    <p:extLst>
      <p:ext uri="{BB962C8B-B14F-4D97-AF65-F5344CB8AC3E}">
        <p14:creationId xmlns:p14="http://schemas.microsoft.com/office/powerpoint/2010/main" val="1993871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ACD4-2659-4A1A-A8E8-353B432A81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97E08C-02E6-45BC-B703-3AD4E7123E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404B8E-6555-4DB3-90E2-FC7E38C1BD8B}"/>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AAA0CE73-E11E-4ED3-A831-9C8B57D73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541AD-5640-4F1D-818F-5BF032C5E609}"/>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27226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5679-98C1-41A7-90B1-6C309AB6FE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4C24C-298E-4AB3-BF5D-280D84BC91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331C5-7C92-44DF-9D8E-91FA15D4D08D}"/>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344B9D39-8F9D-4852-BECF-B97E31EF5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9A-4ED3-40E7-831B-50010DDD4342}"/>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460932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F7DE2-3DFC-4AF4-A67B-A54334CFFF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167E52-E8D6-47BD-A610-AF50A8DD5C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544F3-9B98-4EEE-87B8-0C07C6F3C669}"/>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2CA67AE8-94E7-4234-B6B0-D3391E6E1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E1A79-5ABF-46C7-87C8-A6437BC3E65A}"/>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276900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D7BE-DA9F-4D62-A28D-4A4D574DC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A485C-DDEF-4A38-9E6E-EA01FC2C28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DD2F7-A30B-498A-B212-87CEC51EE282}"/>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245A48D7-8803-4898-986D-1200757BC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CD1F3-1405-4335-9ED0-24ACF4326039}"/>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7450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2BFF-0D97-4BD5-803A-4CAC6531F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DD9E0-947C-49AF-83CF-BDE53BAF4F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3DCD70-36F3-48BC-94FF-5575ECC39C07}"/>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1C0AB7A2-7812-46D3-A838-19246F307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78289-ADE8-4E74-9889-08A2F5668C2A}"/>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101685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6C91-7B0F-4080-AEF8-50D4DE2A63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C7196C-575E-4611-9F71-F8A191B872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480C63-686F-4B8E-A2FD-F37076CE4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B359BB-8C73-423C-98C7-63943B0B54E9}"/>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6" name="Footer Placeholder 5">
            <a:extLst>
              <a:ext uri="{FF2B5EF4-FFF2-40B4-BE49-F238E27FC236}">
                <a16:creationId xmlns:a16="http://schemas.microsoft.com/office/drawing/2014/main" id="{4076D365-4615-48D9-8387-32565E530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DE3B1-05DB-4E0E-9587-B14509B794A0}"/>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2913580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40C4-924B-47BA-BF31-3B33137DBB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DF94E0-9609-487D-BE18-060F0A6B9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E30542-6209-46AF-A192-190D374DA9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44B18-B70A-453D-AE1F-47471FECA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3AAEA-039C-41CD-A876-13D880BF45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F55C55-CEBA-4FAE-AF95-D33EC1B9F236}"/>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8" name="Footer Placeholder 7">
            <a:extLst>
              <a:ext uri="{FF2B5EF4-FFF2-40B4-BE49-F238E27FC236}">
                <a16:creationId xmlns:a16="http://schemas.microsoft.com/office/drawing/2014/main" id="{7D847BD9-978B-48C9-AE6B-417F0E2CC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966AC4-3CB3-42B8-BD71-11FEBB75559D}"/>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74656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7CB1-DFCB-4374-A1C8-00E3D55AD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6E082-9902-4C0A-8633-2134682B359A}"/>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4" name="Footer Placeholder 3">
            <a:extLst>
              <a:ext uri="{FF2B5EF4-FFF2-40B4-BE49-F238E27FC236}">
                <a16:creationId xmlns:a16="http://schemas.microsoft.com/office/drawing/2014/main" id="{F952D3DD-6893-4725-8F91-922E8B5EF2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5625EC-C7EE-4BD7-BB00-5492D84B24CA}"/>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792316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CDBB3-85D2-4D6D-B9BE-DABCFD9BDA72}"/>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3" name="Footer Placeholder 2">
            <a:extLst>
              <a:ext uri="{FF2B5EF4-FFF2-40B4-BE49-F238E27FC236}">
                <a16:creationId xmlns:a16="http://schemas.microsoft.com/office/drawing/2014/main" id="{6FD22E7B-1E93-4588-9564-3F7F489600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99011E-738D-46CF-BD8F-4644185ECD02}"/>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63029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6C12-9624-4E41-B734-783703CC8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5BA2EA-6C9A-4965-8DDC-EB5B2B3D53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67EEA3-BA37-4868-8CD7-D3DF8BD8B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0C448-B67B-4395-BE3C-6B6EF0984417}"/>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6" name="Footer Placeholder 5">
            <a:extLst>
              <a:ext uri="{FF2B5EF4-FFF2-40B4-BE49-F238E27FC236}">
                <a16:creationId xmlns:a16="http://schemas.microsoft.com/office/drawing/2014/main" id="{3E326448-1441-4908-9665-CBCB4EFB6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75797-1537-42EA-B24E-C82FE993F03C}"/>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850073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9980-1A1F-496C-839E-C18E6A54B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A720F0-31E4-4EF5-B10A-E31CBB3C64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70648-D006-4BBA-91CC-28297598F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DA4586-2A25-4945-9E80-2E9B1FE7449F}"/>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6" name="Footer Placeholder 5">
            <a:extLst>
              <a:ext uri="{FF2B5EF4-FFF2-40B4-BE49-F238E27FC236}">
                <a16:creationId xmlns:a16="http://schemas.microsoft.com/office/drawing/2014/main" id="{E1930031-82A5-41D1-ABB9-3DFEA58FF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5D5C2-CF73-48CB-B413-A59E03A43178}"/>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70444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DA091D-11E8-4A1F-B2D5-1CD30ED4E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51C06-E1C0-4707-9988-8FF5189E04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B26E1-1FF4-44A4-AD1D-3F1BCADEA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A0094177-C4EF-4172-B45A-F0C4FEEF4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222CF1-494E-4534-9DA6-5BE89BDF7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BEC0C-09E2-4463-A585-489EEBA00333}" type="slidenum">
              <a:rPr lang="en-US" smtClean="0"/>
              <a:t>‹#›</a:t>
            </a:fld>
            <a:endParaRPr lang="en-US"/>
          </a:p>
        </p:txBody>
      </p:sp>
    </p:spTree>
    <p:extLst>
      <p:ext uri="{BB962C8B-B14F-4D97-AF65-F5344CB8AC3E}">
        <p14:creationId xmlns:p14="http://schemas.microsoft.com/office/powerpoint/2010/main" val="3969962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21.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5BF8-131E-485F-938A-CB4156DCD831}"/>
              </a:ext>
            </a:extLst>
          </p:cNvPr>
          <p:cNvSpPr>
            <a:spLocks noGrp="1"/>
          </p:cNvSpPr>
          <p:nvPr>
            <p:ph type="ctrTitle"/>
          </p:nvPr>
        </p:nvSpPr>
        <p:spPr/>
        <p:txBody>
          <a:bodyPr/>
          <a:lstStyle/>
          <a:p>
            <a:r>
              <a:rPr lang="en-US" dirty="0"/>
              <a:t>Animation 3D </a:t>
            </a:r>
          </a:p>
        </p:txBody>
      </p:sp>
      <p:sp>
        <p:nvSpPr>
          <p:cNvPr id="3" name="Subtitle 2">
            <a:extLst>
              <a:ext uri="{FF2B5EF4-FFF2-40B4-BE49-F238E27FC236}">
                <a16:creationId xmlns:a16="http://schemas.microsoft.com/office/drawing/2014/main" id="{B14965E0-05FD-4B1E-9683-ABEB305B1580}"/>
              </a:ext>
            </a:extLst>
          </p:cNvPr>
          <p:cNvSpPr>
            <a:spLocks noGrp="1"/>
          </p:cNvSpPr>
          <p:nvPr>
            <p:ph type="subTitle" idx="1"/>
          </p:nvPr>
        </p:nvSpPr>
        <p:spPr/>
        <p:txBody>
          <a:bodyPr/>
          <a:lstStyle/>
          <a:p>
            <a:r>
              <a:rPr lang="en-US" b="1" dirty="0"/>
              <a:t>Abrar Alabdulwahab  </a:t>
            </a:r>
            <a:r>
              <a:rPr lang="en-US" dirty="0"/>
              <a:t>and </a:t>
            </a:r>
            <a:r>
              <a:rPr lang="en-US" b="1" dirty="0"/>
              <a:t>An </a:t>
            </a:r>
            <a:r>
              <a:rPr lang="en-US" b="1" dirty="0" err="1"/>
              <a:t>Eui</a:t>
            </a:r>
            <a:r>
              <a:rPr lang="en-US" b="1" dirty="0"/>
              <a:t> Hyun</a:t>
            </a:r>
          </a:p>
        </p:txBody>
      </p:sp>
      <p:sp>
        <p:nvSpPr>
          <p:cNvPr id="4" name="Rectangle 3">
            <a:extLst>
              <a:ext uri="{FF2B5EF4-FFF2-40B4-BE49-F238E27FC236}">
                <a16:creationId xmlns:a16="http://schemas.microsoft.com/office/drawing/2014/main" id="{618FA62D-371B-4664-8D9C-F08FA54183F1}"/>
              </a:ext>
            </a:extLst>
          </p:cNvPr>
          <p:cNvSpPr/>
          <p:nvPr/>
        </p:nvSpPr>
        <p:spPr>
          <a:xfrm>
            <a:off x="7223399" y="2494300"/>
            <a:ext cx="1059906"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0" b="1" cap="none" spc="0" dirty="0">
                <a:ln/>
                <a:solidFill>
                  <a:schemeClr val="accent4"/>
                </a:solidFill>
                <a:effectLst/>
              </a:rPr>
              <a:t>3D</a:t>
            </a:r>
          </a:p>
        </p:txBody>
      </p:sp>
    </p:spTree>
    <p:extLst>
      <p:ext uri="{BB962C8B-B14F-4D97-AF65-F5344CB8AC3E}">
        <p14:creationId xmlns:p14="http://schemas.microsoft.com/office/powerpoint/2010/main" val="1463148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EDC787-2350-4F04-B3D2-BDF0AD7616CB}"/>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Subdivision </a:t>
            </a:r>
          </a:p>
        </p:txBody>
      </p:sp>
      <p:sp>
        <p:nvSpPr>
          <p:cNvPr id="8" name="TextBox 7">
            <a:extLst>
              <a:ext uri="{FF2B5EF4-FFF2-40B4-BE49-F238E27FC236}">
                <a16:creationId xmlns:a16="http://schemas.microsoft.com/office/drawing/2014/main" id="{04A0FA0B-A964-45C8-BA39-B843FED4CE1E}"/>
              </a:ext>
            </a:extLst>
          </p:cNvPr>
          <p:cNvSpPr txBox="1"/>
          <p:nvPr/>
        </p:nvSpPr>
        <p:spPr>
          <a:xfrm>
            <a:off x="7001157" y="5903193"/>
            <a:ext cx="3017175" cy="892552"/>
          </a:xfrm>
          <a:prstGeom prst="rect">
            <a:avLst/>
          </a:prstGeom>
          <a:noFill/>
        </p:spPr>
        <p:txBody>
          <a:bodyPr wrap="square" rtlCol="0">
            <a:spAutoFit/>
          </a:bodyPr>
          <a:lstStyle/>
          <a:p>
            <a:r>
              <a:rPr lang="en-US" sz="3600" dirty="0" err="1">
                <a:latin typeface="+mj-lt"/>
                <a:ea typeface="+mj-ea"/>
                <a:cs typeface="+mj-cs"/>
              </a:rPr>
              <a:t>Phong</a:t>
            </a:r>
            <a:r>
              <a:rPr lang="en-US" sz="3600" dirty="0">
                <a:latin typeface="+mj-lt"/>
                <a:ea typeface="+mj-ea"/>
                <a:cs typeface="+mj-cs"/>
              </a:rPr>
              <a:t> shading</a:t>
            </a:r>
          </a:p>
          <a:p>
            <a:endParaRPr lang="en-US" sz="1400" dirty="0"/>
          </a:p>
        </p:txBody>
      </p:sp>
      <p:sp>
        <p:nvSpPr>
          <p:cNvPr id="14" name="TextBox 13">
            <a:extLst>
              <a:ext uri="{FF2B5EF4-FFF2-40B4-BE49-F238E27FC236}">
                <a16:creationId xmlns:a16="http://schemas.microsoft.com/office/drawing/2014/main" id="{00E668A6-186A-4FB5-9E72-53BAD07A570F}"/>
              </a:ext>
            </a:extLst>
          </p:cNvPr>
          <p:cNvSpPr txBox="1"/>
          <p:nvPr/>
        </p:nvSpPr>
        <p:spPr>
          <a:xfrm>
            <a:off x="1842675" y="5903193"/>
            <a:ext cx="3426380" cy="892552"/>
          </a:xfrm>
          <a:prstGeom prst="rect">
            <a:avLst/>
          </a:prstGeom>
          <a:noFill/>
        </p:spPr>
        <p:txBody>
          <a:bodyPr wrap="square" rtlCol="0">
            <a:spAutoFit/>
          </a:bodyPr>
          <a:lstStyle/>
          <a:p>
            <a:r>
              <a:rPr lang="en-US" sz="3600" dirty="0" err="1">
                <a:latin typeface="+mj-lt"/>
                <a:ea typeface="+mj-ea"/>
                <a:cs typeface="+mj-cs"/>
              </a:rPr>
              <a:t>Gouraud</a:t>
            </a:r>
            <a:r>
              <a:rPr lang="en-US" sz="3600" dirty="0">
                <a:latin typeface="+mj-lt"/>
                <a:ea typeface="+mj-ea"/>
                <a:cs typeface="+mj-cs"/>
              </a:rPr>
              <a:t> shading</a:t>
            </a:r>
          </a:p>
          <a:p>
            <a:endParaRPr lang="en-US" sz="1400" dirty="0"/>
          </a:p>
        </p:txBody>
      </p:sp>
      <p:pic>
        <p:nvPicPr>
          <p:cNvPr id="1028" name="Picture 4">
            <a:extLst>
              <a:ext uri="{FF2B5EF4-FFF2-40B4-BE49-F238E27FC236}">
                <a16:creationId xmlns:a16="http://schemas.microsoft.com/office/drawing/2014/main" id="{1C9799D1-30BF-43A7-BBA2-D9894EC80D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6" t="11614" r="71037" b="26239"/>
          <a:stretch/>
        </p:blipFill>
        <p:spPr bwMode="auto">
          <a:xfrm>
            <a:off x="2047278" y="2375193"/>
            <a:ext cx="3017175" cy="303076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9CE498F-F5CC-4AF8-92B9-E3F1C9016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000" t="11614" r="4253" b="26239"/>
          <a:stretch/>
        </p:blipFill>
        <p:spPr bwMode="auto">
          <a:xfrm>
            <a:off x="6782639" y="2363019"/>
            <a:ext cx="3017175" cy="303076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0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3A88BD-B8A2-42A6-80C7-910B4DC5F668}"/>
              </a:ext>
            </a:extLst>
          </p:cNvPr>
          <p:cNvSpPr/>
          <p:nvPr/>
        </p:nvSpPr>
        <p:spPr>
          <a:xfrm>
            <a:off x="2006852" y="1838608"/>
            <a:ext cx="8178296" cy="460029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Game Designers </a:t>
            </a:r>
          </a:p>
        </p:txBody>
      </p:sp>
      <p:pic>
        <p:nvPicPr>
          <p:cNvPr id="10" name="Picture 2" descr="Creating a Level Blockout for Game Development - Unreal Engine">
            <a:extLst>
              <a:ext uri="{FF2B5EF4-FFF2-40B4-BE49-F238E27FC236}">
                <a16:creationId xmlns:a16="http://schemas.microsoft.com/office/drawing/2014/main" id="{36F1B47D-0ECA-4D8F-9414-FEFC88FB7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52" y="1838608"/>
            <a:ext cx="8178296" cy="46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822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3A88BD-B8A2-42A6-80C7-910B4DC5F668}"/>
              </a:ext>
            </a:extLst>
          </p:cNvPr>
          <p:cNvSpPr/>
          <p:nvPr/>
        </p:nvSpPr>
        <p:spPr>
          <a:xfrm>
            <a:off x="3094439" y="2087562"/>
            <a:ext cx="5801785" cy="4351338"/>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Graphics Card</a:t>
            </a:r>
          </a:p>
        </p:txBody>
      </p:sp>
      <p:pic>
        <p:nvPicPr>
          <p:cNvPr id="16" name="Picture 2" descr="EVGA promises to replace RTX 3090 GPUs that have been bricked by Amazon&amp;#39;s  new online game - NotebookCheck.net News">
            <a:extLst>
              <a:ext uri="{FF2B5EF4-FFF2-40B4-BE49-F238E27FC236}">
                <a16:creationId xmlns:a16="http://schemas.microsoft.com/office/drawing/2014/main" id="{5014C3FD-271D-455A-9CE8-0EFF6F69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40" y="2087562"/>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03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E3C8661-ADAB-4928-9AF8-D49ED5644526}"/>
              </a:ext>
            </a:extLst>
          </p:cNvPr>
          <p:cNvSpPr/>
          <p:nvPr/>
        </p:nvSpPr>
        <p:spPr>
          <a:xfrm>
            <a:off x="2006852" y="1838608"/>
            <a:ext cx="8178296" cy="460029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3D Animation </a:t>
            </a:r>
          </a:p>
        </p:txBody>
      </p:sp>
      <p:pic>
        <p:nvPicPr>
          <p:cNvPr id="4106" name="Picture 10" descr="ArtStation - Animation Principles - Uni Assessment, Jessica Boan">
            <a:extLst>
              <a:ext uri="{FF2B5EF4-FFF2-40B4-BE49-F238E27FC236}">
                <a16:creationId xmlns:a16="http://schemas.microsoft.com/office/drawing/2014/main" id="{459E7B81-1C06-4A45-A11F-936980C0EFD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06851" y="1838608"/>
            <a:ext cx="8178297" cy="46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9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75E625-1E5A-4C3B-BC91-E94F4CD49F3B}"/>
              </a:ext>
            </a:extLst>
          </p:cNvPr>
          <p:cNvSpPr/>
          <p:nvPr/>
        </p:nvSpPr>
        <p:spPr>
          <a:xfrm>
            <a:off x="6221338" y="2213362"/>
            <a:ext cx="4965923" cy="3311638"/>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AE3C8661-ADAB-4928-9AF8-D49ED5644526}"/>
              </a:ext>
            </a:extLst>
          </p:cNvPr>
          <p:cNvSpPr/>
          <p:nvPr/>
        </p:nvSpPr>
        <p:spPr>
          <a:xfrm>
            <a:off x="1551862" y="1921095"/>
            <a:ext cx="2968862" cy="4453291"/>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Why people use 3D animation?</a:t>
            </a:r>
          </a:p>
        </p:txBody>
      </p:sp>
      <p:pic>
        <p:nvPicPr>
          <p:cNvPr id="8" name="Picture 2" descr="Toy Story 4 | Disney Movies">
            <a:extLst>
              <a:ext uri="{FF2B5EF4-FFF2-40B4-BE49-F238E27FC236}">
                <a16:creationId xmlns:a16="http://schemas.microsoft.com/office/drawing/2014/main" id="{CF86DB36-6CC3-40D4-8E03-1FF476741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862" y="1921095"/>
            <a:ext cx="2968861" cy="4453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he Best CGI Characters in Movie History">
            <a:extLst>
              <a:ext uri="{FF2B5EF4-FFF2-40B4-BE49-F238E27FC236}">
                <a16:creationId xmlns:a16="http://schemas.microsoft.com/office/drawing/2014/main" id="{8006D4FC-9D3F-4DE0-8019-3E7040251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337" y="2213362"/>
            <a:ext cx="4965924" cy="331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5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75E625-1E5A-4C3B-BC91-E94F4CD49F3B}"/>
              </a:ext>
            </a:extLst>
          </p:cNvPr>
          <p:cNvSpPr/>
          <p:nvPr/>
        </p:nvSpPr>
        <p:spPr>
          <a:xfrm>
            <a:off x="5601534" y="2770640"/>
            <a:ext cx="5431066" cy="283773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AE3C8661-ADAB-4928-9AF8-D49ED5644526}"/>
              </a:ext>
            </a:extLst>
          </p:cNvPr>
          <p:cNvSpPr/>
          <p:nvPr/>
        </p:nvSpPr>
        <p:spPr>
          <a:xfrm>
            <a:off x="1551862" y="2817586"/>
            <a:ext cx="2790787" cy="2790786"/>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Who uses 3D image for animation?</a:t>
            </a:r>
          </a:p>
        </p:txBody>
      </p:sp>
      <p:pic>
        <p:nvPicPr>
          <p:cNvPr id="10" name="Picture 2" descr="Walt Disney Studios India (@DisneyStudiosIN) | Twitter">
            <a:extLst>
              <a:ext uri="{FF2B5EF4-FFF2-40B4-BE49-F238E27FC236}">
                <a16:creationId xmlns:a16="http://schemas.microsoft.com/office/drawing/2014/main" id="{CA383040-4DA9-434B-8C58-8ED0F4142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862" y="2817586"/>
            <a:ext cx="2790786" cy="2790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versal Studios | Disney Wiki | Fandom">
            <a:extLst>
              <a:ext uri="{FF2B5EF4-FFF2-40B4-BE49-F238E27FC236}">
                <a16:creationId xmlns:a16="http://schemas.microsoft.com/office/drawing/2014/main" id="{2314C0CC-A908-4530-A980-AA193D3DE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535" y="2770640"/>
            <a:ext cx="5431066" cy="2837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647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1E7CC-AFB7-4171-9E17-9988C17C268E}"/>
              </a:ext>
            </a:extLst>
          </p:cNvPr>
          <p:cNvSpPr/>
          <p:nvPr/>
        </p:nvSpPr>
        <p:spPr>
          <a:xfrm>
            <a:off x="276225" y="223709"/>
            <a:ext cx="11639550" cy="631825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138AE8B-C093-4007-BDF8-BA87A31C54BE}"/>
              </a:ext>
            </a:extLst>
          </p:cNvPr>
          <p:cNvSpPr/>
          <p:nvPr/>
        </p:nvSpPr>
        <p:spPr>
          <a:xfrm>
            <a:off x="276225" y="2967335"/>
            <a:ext cx="11520990" cy="830997"/>
          </a:xfrm>
          <a:prstGeom prst="rect">
            <a:avLst/>
          </a:prstGeom>
          <a:noFill/>
        </p:spPr>
        <p:txBody>
          <a:bodyPr wrap="square" lIns="91440" tIns="45720" rIns="91440" bIns="45720">
            <a:spAutoFit/>
          </a:bodyPr>
          <a:lstStyle/>
          <a:p>
            <a:pPr algn="ctr"/>
            <a:r>
              <a:rPr lang="en-US" sz="4800" cap="none" spc="0" dirty="0">
                <a:ln w="0"/>
                <a:solidFill>
                  <a:schemeClr val="tx1"/>
                </a:solidFill>
                <a:latin typeface="Arial Black" panose="020B0A04020102020204" pitchFamily="34" charset="0"/>
              </a:rPr>
              <a:t>Now lets begin!</a:t>
            </a:r>
            <a:endParaRPr lang="en-US" sz="4800" cap="none" spc="0" dirty="0">
              <a:ln w="0"/>
              <a:solidFill>
                <a:schemeClr val="tx1"/>
              </a:solidFill>
            </a:endParaRPr>
          </a:p>
        </p:txBody>
      </p:sp>
    </p:spTree>
    <p:extLst>
      <p:ext uri="{BB962C8B-B14F-4D97-AF65-F5344CB8AC3E}">
        <p14:creationId xmlns:p14="http://schemas.microsoft.com/office/powerpoint/2010/main" val="48140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Where can we apply 3D images?</a:t>
            </a:r>
          </a:p>
        </p:txBody>
      </p:sp>
      <p:pic>
        <p:nvPicPr>
          <p:cNvPr id="9" name="Picture 4">
            <a:extLst>
              <a:ext uri="{FF2B5EF4-FFF2-40B4-BE49-F238E27FC236}">
                <a16:creationId xmlns:a16="http://schemas.microsoft.com/office/drawing/2014/main" id="{0658693E-76FA-4BEA-90B4-AA7F8F77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59" y="1809372"/>
            <a:ext cx="2931743" cy="78790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D863BFE-400E-4B91-A88D-7ACBEF461F5C}"/>
              </a:ext>
            </a:extLst>
          </p:cNvPr>
          <p:cNvSpPr/>
          <p:nvPr/>
        </p:nvSpPr>
        <p:spPr>
          <a:xfrm flipV="1">
            <a:off x="463940" y="2753788"/>
            <a:ext cx="3054203" cy="45719"/>
          </a:xfrm>
          <a:prstGeom prst="rect">
            <a:avLst/>
          </a:prstGeom>
          <a:solidFill>
            <a:schemeClr val="accent1">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pic>
        <p:nvPicPr>
          <p:cNvPr id="16" name="Picture 2" descr="Blender 2.9: Animation Tutorial – 6 Easy Steps | All3DP">
            <a:extLst>
              <a:ext uri="{FF2B5EF4-FFF2-40B4-BE49-F238E27FC236}">
                <a16:creationId xmlns:a16="http://schemas.microsoft.com/office/drawing/2014/main" id="{E5E9624F-965D-4197-8D07-1ACCDAB1C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637" y="1809372"/>
            <a:ext cx="6290583" cy="471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5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Where can we apply 3D images?</a:t>
            </a:r>
          </a:p>
        </p:txBody>
      </p:sp>
      <p:pic>
        <p:nvPicPr>
          <p:cNvPr id="6146" name="Picture 2" descr="Autodesk Maya Logo Download Vector">
            <a:extLst>
              <a:ext uri="{FF2B5EF4-FFF2-40B4-BE49-F238E27FC236}">
                <a16:creationId xmlns:a16="http://schemas.microsoft.com/office/drawing/2014/main" id="{47A9FC88-3AC5-4BEE-97AB-719C28059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621945"/>
            <a:ext cx="3054203" cy="101448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D863BFE-400E-4B91-A88D-7ACBEF461F5C}"/>
              </a:ext>
            </a:extLst>
          </p:cNvPr>
          <p:cNvSpPr/>
          <p:nvPr/>
        </p:nvSpPr>
        <p:spPr>
          <a:xfrm flipV="1">
            <a:off x="463940" y="2753788"/>
            <a:ext cx="3054203" cy="45719"/>
          </a:xfrm>
          <a:prstGeom prst="rect">
            <a:avLst/>
          </a:prstGeom>
          <a:solidFill>
            <a:schemeClr val="accent1">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pic>
        <p:nvPicPr>
          <p:cNvPr id="17" name="Picture 2" descr="Autodesk 3Ds Max 2008 buy online">
            <a:extLst>
              <a:ext uri="{FF2B5EF4-FFF2-40B4-BE49-F238E27FC236}">
                <a16:creationId xmlns:a16="http://schemas.microsoft.com/office/drawing/2014/main" id="{73F92E96-C21C-4C45-90B5-0069EB2D6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783" y="2362201"/>
            <a:ext cx="6878642" cy="386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575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Where can we apply 3D images?</a:t>
            </a:r>
          </a:p>
        </p:txBody>
      </p:sp>
      <p:pic>
        <p:nvPicPr>
          <p:cNvPr id="6148" name="Picture 4">
            <a:extLst>
              <a:ext uri="{FF2B5EF4-FFF2-40B4-BE49-F238E27FC236}">
                <a16:creationId xmlns:a16="http://schemas.microsoft.com/office/drawing/2014/main" id="{1F7F82A4-044C-4301-81E5-FF55655CE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007" y="1565641"/>
            <a:ext cx="1003490" cy="10034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6CDB488-F6EF-4D7E-8249-81044BCCB36A}"/>
              </a:ext>
            </a:extLst>
          </p:cNvPr>
          <p:cNvSpPr/>
          <p:nvPr/>
        </p:nvSpPr>
        <p:spPr>
          <a:xfrm flipV="1">
            <a:off x="1308840" y="2736194"/>
            <a:ext cx="1364402" cy="45719"/>
          </a:xfrm>
          <a:prstGeom prst="rect">
            <a:avLst/>
          </a:prstGeom>
          <a:solidFill>
            <a:schemeClr val="accent1">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pic>
        <p:nvPicPr>
          <p:cNvPr id="18" name="Picture 17">
            <a:extLst>
              <a:ext uri="{FF2B5EF4-FFF2-40B4-BE49-F238E27FC236}">
                <a16:creationId xmlns:a16="http://schemas.microsoft.com/office/drawing/2014/main" id="{BCCC0FAD-255B-41AA-A0AD-597B5C0149A9}"/>
              </a:ext>
            </a:extLst>
          </p:cNvPr>
          <p:cNvPicPr>
            <a:picLocks noChangeAspect="1"/>
          </p:cNvPicPr>
          <p:nvPr/>
        </p:nvPicPr>
        <p:blipFill>
          <a:blip r:embed="rId4"/>
          <a:stretch>
            <a:fillRect/>
          </a:stretch>
        </p:blipFill>
        <p:spPr>
          <a:xfrm>
            <a:off x="6452064" y="2362201"/>
            <a:ext cx="3638993" cy="3609165"/>
          </a:xfrm>
          <a:prstGeom prst="rect">
            <a:avLst/>
          </a:prstGeom>
        </p:spPr>
      </p:pic>
    </p:spTree>
    <p:extLst>
      <p:ext uri="{BB962C8B-B14F-4D97-AF65-F5344CB8AC3E}">
        <p14:creationId xmlns:p14="http://schemas.microsoft.com/office/powerpoint/2010/main" val="3235065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DAC1-EDD3-413C-8598-C77781821B1D}"/>
              </a:ext>
            </a:extLst>
          </p:cNvPr>
          <p:cNvSpPr>
            <a:spLocks noGrp="1"/>
          </p:cNvSpPr>
          <p:nvPr>
            <p:ph type="title"/>
          </p:nvPr>
        </p:nvSpPr>
        <p:spPr/>
        <p:txBody>
          <a:bodyPr/>
          <a:lstStyle/>
          <a:p>
            <a:r>
              <a:rPr lang="en-US" dirty="0"/>
              <a:t>Contents:</a:t>
            </a:r>
          </a:p>
        </p:txBody>
      </p:sp>
      <p:sp>
        <p:nvSpPr>
          <p:cNvPr id="3" name="Rectangle 2">
            <a:extLst>
              <a:ext uri="{FF2B5EF4-FFF2-40B4-BE49-F238E27FC236}">
                <a16:creationId xmlns:a16="http://schemas.microsoft.com/office/drawing/2014/main" id="{D35D49B4-1A34-413E-9171-E2D0C70931A2}"/>
              </a:ext>
            </a:extLst>
          </p:cNvPr>
          <p:cNvSpPr/>
          <p:nvPr/>
        </p:nvSpPr>
        <p:spPr>
          <a:xfrm>
            <a:off x="1678361" y="2127250"/>
            <a:ext cx="2178050" cy="1600200"/>
          </a:xfrm>
          <a:prstGeom prst="rect">
            <a:avLst/>
          </a:prstGeom>
          <a:solidFill>
            <a:schemeClr val="accent6">
              <a:lumMod val="40000"/>
              <a:lumOff val="6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 3d</a:t>
            </a:r>
          </a:p>
        </p:txBody>
      </p:sp>
      <p:sp>
        <p:nvSpPr>
          <p:cNvPr id="4" name="Rectangle 3">
            <a:extLst>
              <a:ext uri="{FF2B5EF4-FFF2-40B4-BE49-F238E27FC236}">
                <a16:creationId xmlns:a16="http://schemas.microsoft.com/office/drawing/2014/main" id="{3E8C5F73-7A22-491D-85ED-A4BF1DEC4D1E}"/>
              </a:ext>
            </a:extLst>
          </p:cNvPr>
          <p:cNvSpPr/>
          <p:nvPr/>
        </p:nvSpPr>
        <p:spPr>
          <a:xfrm>
            <a:off x="4869236" y="2127250"/>
            <a:ext cx="2178050" cy="1600200"/>
          </a:xfrm>
          <a:prstGeom prst="rect">
            <a:avLst/>
          </a:prstGeom>
          <a:solidFill>
            <a:schemeClr val="accent6">
              <a:lumMod val="40000"/>
              <a:lumOff val="6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it works</a:t>
            </a:r>
          </a:p>
        </p:txBody>
      </p:sp>
      <p:sp>
        <p:nvSpPr>
          <p:cNvPr id="5" name="Rectangle 4">
            <a:extLst>
              <a:ext uri="{FF2B5EF4-FFF2-40B4-BE49-F238E27FC236}">
                <a16:creationId xmlns:a16="http://schemas.microsoft.com/office/drawing/2014/main" id="{0EBFE7B3-7927-40FC-9C91-22C4C84DC041}"/>
              </a:ext>
            </a:extLst>
          </p:cNvPr>
          <p:cNvSpPr/>
          <p:nvPr/>
        </p:nvSpPr>
        <p:spPr>
          <a:xfrm>
            <a:off x="8060111" y="2127250"/>
            <a:ext cx="2178050" cy="1600200"/>
          </a:xfrm>
          <a:prstGeom prst="rect">
            <a:avLst/>
          </a:prstGeom>
          <a:solidFill>
            <a:schemeClr val="accent6">
              <a:lumMod val="40000"/>
              <a:lumOff val="6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Where do we use it </a:t>
            </a:r>
          </a:p>
        </p:txBody>
      </p:sp>
      <p:sp>
        <p:nvSpPr>
          <p:cNvPr id="6" name="Rectangle 5">
            <a:extLst>
              <a:ext uri="{FF2B5EF4-FFF2-40B4-BE49-F238E27FC236}">
                <a16:creationId xmlns:a16="http://schemas.microsoft.com/office/drawing/2014/main" id="{D0FA50AA-26AC-4B4A-B223-4857FDB92A6C}"/>
              </a:ext>
            </a:extLst>
          </p:cNvPr>
          <p:cNvSpPr/>
          <p:nvPr/>
        </p:nvSpPr>
        <p:spPr>
          <a:xfrm>
            <a:off x="1678361" y="4425950"/>
            <a:ext cx="8559800" cy="16002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Practice</a:t>
            </a:r>
            <a:r>
              <a:rPr lang="en-US" dirty="0"/>
              <a:t> </a:t>
            </a:r>
          </a:p>
        </p:txBody>
      </p:sp>
    </p:spTree>
    <p:extLst>
      <p:ext uri="{BB962C8B-B14F-4D97-AF65-F5344CB8AC3E}">
        <p14:creationId xmlns:p14="http://schemas.microsoft.com/office/powerpoint/2010/main" val="102382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E6EA89-A8C6-4EBA-8AD2-44EF5232CB0A}"/>
              </a:ext>
            </a:extLst>
          </p:cNvPr>
          <p:cNvSpPr txBox="1"/>
          <p:nvPr/>
        </p:nvSpPr>
        <p:spPr>
          <a:xfrm>
            <a:off x="1033942" y="1958640"/>
            <a:ext cx="9720744" cy="584775"/>
          </a:xfrm>
          <a:prstGeom prst="rect">
            <a:avLst/>
          </a:prstGeom>
          <a:noFill/>
        </p:spPr>
        <p:txBody>
          <a:bodyPr wrap="square">
            <a:spAutoFit/>
          </a:bodyPr>
          <a:lstStyle/>
          <a:p>
            <a:r>
              <a:rPr lang="en-US" sz="3200" b="0" i="0" u="none" strike="noStrike" dirty="0">
                <a:solidFill>
                  <a:srgbClr val="FCC28C"/>
                </a:solidFill>
                <a:effectLst/>
                <a:highlight>
                  <a:srgbClr val="000000"/>
                </a:highlight>
                <a:latin typeface="Consolas" panose="020B0609020204030204" pitchFamily="49" charset="0"/>
              </a:rPr>
              <a:t>from</a:t>
            </a:r>
            <a:r>
              <a:rPr lang="en-US" sz="3200" b="0" i="0" u="none" strike="noStrike" dirty="0">
                <a:solidFill>
                  <a:srgbClr val="FFFFFF"/>
                </a:solidFill>
                <a:effectLst/>
                <a:highlight>
                  <a:srgbClr val="000000"/>
                </a:highlight>
                <a:latin typeface="Consolas" panose="020B0609020204030204" pitchFamily="49" charset="0"/>
              </a:rPr>
              <a:t> mpl_toolkits.mplot3d </a:t>
            </a:r>
            <a:r>
              <a:rPr lang="en-US" sz="3200" b="0" i="0" u="none" strike="noStrike" dirty="0">
                <a:solidFill>
                  <a:srgbClr val="FCC28C"/>
                </a:solidFill>
                <a:effectLst/>
                <a:highlight>
                  <a:srgbClr val="000000"/>
                </a:highlight>
                <a:latin typeface="Consolas" panose="020B0609020204030204" pitchFamily="49" charset="0"/>
              </a:rPr>
              <a:t>import</a:t>
            </a:r>
            <a:r>
              <a:rPr lang="en-US" sz="3200" b="0" i="0" u="none" strike="noStrike" dirty="0">
                <a:solidFill>
                  <a:srgbClr val="FFFFFF"/>
                </a:solidFill>
                <a:effectLst/>
                <a:highlight>
                  <a:srgbClr val="000000"/>
                </a:highlight>
                <a:latin typeface="Consolas" panose="020B0609020204030204" pitchFamily="49" charset="0"/>
              </a:rPr>
              <a:t> Axes3D</a:t>
            </a:r>
            <a:endParaRPr lang="en-US" sz="3200" dirty="0">
              <a:highlight>
                <a:srgbClr val="000000"/>
              </a:highlight>
            </a:endParaRPr>
          </a:p>
        </p:txBody>
      </p:sp>
      <p:sp>
        <p:nvSpPr>
          <p:cNvPr id="4" name="Rectangle 3">
            <a:extLst>
              <a:ext uri="{FF2B5EF4-FFF2-40B4-BE49-F238E27FC236}">
                <a16:creationId xmlns:a16="http://schemas.microsoft.com/office/drawing/2014/main" id="{B4D71E97-A81A-42D7-BD51-5664F1176053}"/>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Python 3D image</a:t>
            </a:r>
          </a:p>
        </p:txBody>
      </p:sp>
      <p:sp>
        <p:nvSpPr>
          <p:cNvPr id="6" name="TextBox 5">
            <a:extLst>
              <a:ext uri="{FF2B5EF4-FFF2-40B4-BE49-F238E27FC236}">
                <a16:creationId xmlns:a16="http://schemas.microsoft.com/office/drawing/2014/main" id="{EE77F5A3-A379-4377-B579-AF56A065BB5C}"/>
              </a:ext>
            </a:extLst>
          </p:cNvPr>
          <p:cNvSpPr txBox="1"/>
          <p:nvPr/>
        </p:nvSpPr>
        <p:spPr>
          <a:xfrm>
            <a:off x="2116123" y="3003150"/>
            <a:ext cx="6094602" cy="2062103"/>
          </a:xfrm>
          <a:prstGeom prst="rect">
            <a:avLst/>
          </a:prstGeom>
          <a:noFill/>
        </p:spPr>
        <p:txBody>
          <a:bodyPr wrap="square">
            <a:spAutoFit/>
          </a:bodyPr>
          <a:lstStyle/>
          <a:p>
            <a:pPr marL="457200" indent="-457200">
              <a:buFont typeface="Arial" panose="020B0604020202020204" pitchFamily="34" charset="0"/>
              <a:buChar char="•"/>
            </a:pPr>
            <a:r>
              <a:rPr lang="en-US" sz="3200" dirty="0"/>
              <a:t>Scatter</a:t>
            </a:r>
          </a:p>
          <a:p>
            <a:pPr marL="457200" indent="-457200">
              <a:buFont typeface="Arial" panose="020B0604020202020204" pitchFamily="34" charset="0"/>
              <a:buChar char="•"/>
            </a:pPr>
            <a:r>
              <a:rPr lang="en-US" sz="3200" dirty="0"/>
              <a:t>Surf</a:t>
            </a:r>
          </a:p>
          <a:p>
            <a:pPr marL="457200" indent="-457200">
              <a:buFont typeface="Arial" panose="020B0604020202020204" pitchFamily="34" charset="0"/>
              <a:buChar char="•"/>
            </a:pPr>
            <a:r>
              <a:rPr lang="en-US" sz="3200" dirty="0"/>
              <a:t>line</a:t>
            </a:r>
          </a:p>
          <a:p>
            <a:pPr marL="457200" indent="-457200">
              <a:buFont typeface="Arial" panose="020B0604020202020204" pitchFamily="34" charset="0"/>
              <a:buChar char="•"/>
            </a:pPr>
            <a:r>
              <a:rPr lang="en-US" sz="3200" dirty="0"/>
              <a:t>mesh</a:t>
            </a:r>
          </a:p>
        </p:txBody>
      </p:sp>
    </p:spTree>
    <p:extLst>
      <p:ext uri="{BB962C8B-B14F-4D97-AF65-F5344CB8AC3E}">
        <p14:creationId xmlns:p14="http://schemas.microsoft.com/office/powerpoint/2010/main" val="3728990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4196078" y="2644170"/>
            <a:ext cx="6212598"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rPr>
              <a:t>Scatter Plot </a:t>
            </a:r>
            <a:endParaRPr lang="en-US" sz="9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1E392818-785F-4A15-AB17-65EB7018C593}"/>
              </a:ext>
            </a:extLst>
          </p:cNvPr>
          <p:cNvSpPr/>
          <p:nvPr/>
        </p:nvSpPr>
        <p:spPr>
          <a:xfrm>
            <a:off x="2448923"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20344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7680F1-FBB8-4FEB-8B5E-58E12E258912}"/>
              </a:ext>
            </a:extLst>
          </p:cNvPr>
          <p:cNvSpPr/>
          <p:nvPr/>
        </p:nvSpPr>
        <p:spPr>
          <a:xfrm>
            <a:off x="6964771" y="0"/>
            <a:ext cx="5227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A688F-BF7A-472C-A736-174607ECAF0D}"/>
              </a:ext>
            </a:extLst>
          </p:cNvPr>
          <p:cNvPicPr>
            <a:picLocks noChangeAspect="1"/>
          </p:cNvPicPr>
          <p:nvPr/>
        </p:nvPicPr>
        <p:blipFill rotWithShape="1">
          <a:blip r:embed="rId3"/>
          <a:srcRect t="9295" b="2803"/>
          <a:stretch/>
        </p:blipFill>
        <p:spPr>
          <a:xfrm>
            <a:off x="7578781" y="1703727"/>
            <a:ext cx="4246378" cy="3657362"/>
          </a:xfrm>
          <a:prstGeom prst="rect">
            <a:avLst/>
          </a:prstGeom>
        </p:spPr>
      </p:pic>
      <p:graphicFrame>
        <p:nvGraphicFramePr>
          <p:cNvPr id="2" name="Table 1">
            <a:extLst>
              <a:ext uri="{FF2B5EF4-FFF2-40B4-BE49-F238E27FC236}">
                <a16:creationId xmlns:a16="http://schemas.microsoft.com/office/drawing/2014/main" id="{97D55DF7-94A1-4A80-98B9-27258C3E2950}"/>
              </a:ext>
            </a:extLst>
          </p:cNvPr>
          <p:cNvGraphicFramePr>
            <a:graphicFrameLocks noGrp="1"/>
          </p:cNvGraphicFramePr>
          <p:nvPr>
            <p:extLst>
              <p:ext uri="{D42A27DB-BD31-4B8C-83A1-F6EECF244321}">
                <p14:modId xmlns:p14="http://schemas.microsoft.com/office/powerpoint/2010/main" val="3820326582"/>
              </p:ext>
            </p:extLst>
          </p:nvPr>
        </p:nvGraphicFramePr>
        <p:xfrm>
          <a:off x="173866" y="96592"/>
          <a:ext cx="6645498" cy="6619740"/>
        </p:xfrm>
        <a:graphic>
          <a:graphicData uri="http://schemas.openxmlformats.org/drawingml/2006/table">
            <a:tbl>
              <a:tblPr/>
              <a:tblGrid>
                <a:gridCol w="6645498">
                  <a:extLst>
                    <a:ext uri="{9D8B030D-6E8A-4147-A177-3AD203B41FA5}">
                      <a16:colId xmlns:a16="http://schemas.microsoft.com/office/drawing/2014/main" val="3050908510"/>
                    </a:ext>
                  </a:extLst>
                </a:gridCol>
              </a:tblGrid>
              <a:tr h="6619740">
                <a:tc>
                  <a:txBody>
                    <a:bodyPr/>
                    <a:lstStyle/>
                    <a:p>
                      <a:pPr rtl="0" fontAlgn="base">
                        <a:spcBef>
                          <a:spcPts val="0"/>
                        </a:spcBef>
                        <a:spcAft>
                          <a:spcPts val="0"/>
                        </a:spcAft>
                      </a:pP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matplotlib.pyplot</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plt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plt.axes</a:t>
                      </a:r>
                      <a:r>
                        <a:rPr lang="en-US" sz="1800" b="0" i="0" u="none" strike="noStrike" dirty="0">
                          <a:solidFill>
                            <a:srgbClr val="FFFFFF"/>
                          </a:solidFill>
                          <a:effectLst/>
                          <a:latin typeface="Consolas" panose="020B0609020204030204" pitchFamily="49" charset="0"/>
                        </a:rPr>
                        <a:t>(projection=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plt.show</a:t>
                      </a:r>
                      <a:r>
                        <a:rPr lang="en-US" sz="1800" b="0" i="0" u="none" strike="noStrike" dirty="0">
                          <a:solidFill>
                            <a:srgbClr val="FFFFFF"/>
                          </a:solidFill>
                          <a:effectLst/>
                          <a:latin typeface="Consolas" panose="020B0609020204030204" pitchFamily="49" charset="0"/>
                        </a:rPr>
                        <a:t>()</a:t>
                      </a: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matplotlib.pyplot</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plt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plt.axes</a:t>
                      </a:r>
                      <a:r>
                        <a:rPr lang="en-US" sz="1800" b="0" i="0" u="none" strike="noStrike" dirty="0">
                          <a:solidFill>
                            <a:srgbClr val="FFFFFF"/>
                          </a:solidFill>
                          <a:effectLst/>
                          <a:latin typeface="Consolas" panose="020B0609020204030204" pitchFamily="49" charset="0"/>
                        </a:rPr>
                        <a:t>(projection=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ax.set_xlabel</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'X'</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ax.set_ylabel</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'Y'</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ax.set_zlabel</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'Z'</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plt.show</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4031904681"/>
                  </a:ext>
                </a:extLst>
              </a:tr>
            </a:tbl>
          </a:graphicData>
        </a:graphic>
      </p:graphicFrame>
    </p:spTree>
    <p:extLst>
      <p:ext uri="{BB962C8B-B14F-4D97-AF65-F5344CB8AC3E}">
        <p14:creationId xmlns:p14="http://schemas.microsoft.com/office/powerpoint/2010/main" val="225080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5498465" y="2644170"/>
            <a:ext cx="2749471"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Cube</a:t>
            </a:r>
          </a:p>
        </p:txBody>
      </p:sp>
      <p:sp>
        <p:nvSpPr>
          <p:cNvPr id="3" name="Rectangle 2">
            <a:extLst>
              <a:ext uri="{FF2B5EF4-FFF2-40B4-BE49-F238E27FC236}">
                <a16:creationId xmlns:a16="http://schemas.microsoft.com/office/drawing/2014/main" id="{1E392818-785F-4A15-AB17-65EB7018C593}"/>
              </a:ext>
            </a:extLst>
          </p:cNvPr>
          <p:cNvSpPr/>
          <p:nvPr/>
        </p:nvSpPr>
        <p:spPr>
          <a:xfrm>
            <a:off x="3932011"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8498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445C3D-AB6B-4B1B-89A3-8DC774EAA086}"/>
              </a:ext>
            </a:extLst>
          </p:cNvPr>
          <p:cNvSpPr/>
          <p:nvPr/>
        </p:nvSpPr>
        <p:spPr>
          <a:xfrm>
            <a:off x="6964771" y="0"/>
            <a:ext cx="5227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9EEE93-4BA6-4002-80C3-87BBB5566B7B}"/>
              </a:ext>
            </a:extLst>
          </p:cNvPr>
          <p:cNvSpPr/>
          <p:nvPr/>
        </p:nvSpPr>
        <p:spPr>
          <a:xfrm>
            <a:off x="8198485" y="406021"/>
            <a:ext cx="279595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3D Cube </a:t>
            </a:r>
          </a:p>
        </p:txBody>
      </p:sp>
      <p:graphicFrame>
        <p:nvGraphicFramePr>
          <p:cNvPr id="9" name="Table 8">
            <a:extLst>
              <a:ext uri="{FF2B5EF4-FFF2-40B4-BE49-F238E27FC236}">
                <a16:creationId xmlns:a16="http://schemas.microsoft.com/office/drawing/2014/main" id="{648FE5AE-93AF-4F9B-9FFD-14790FC560EE}"/>
              </a:ext>
            </a:extLst>
          </p:cNvPr>
          <p:cNvGraphicFramePr>
            <a:graphicFrameLocks noGrp="1"/>
          </p:cNvGraphicFramePr>
          <p:nvPr>
            <p:extLst>
              <p:ext uri="{D42A27DB-BD31-4B8C-83A1-F6EECF244321}">
                <p14:modId xmlns:p14="http://schemas.microsoft.com/office/powerpoint/2010/main" val="3847777912"/>
              </p:ext>
            </p:extLst>
          </p:nvPr>
        </p:nvGraphicFramePr>
        <p:xfrm>
          <a:off x="190198" y="171108"/>
          <a:ext cx="6661355" cy="6515783"/>
        </p:xfrm>
        <a:graphic>
          <a:graphicData uri="http://schemas.openxmlformats.org/drawingml/2006/table">
            <a:tbl>
              <a:tblPr/>
              <a:tblGrid>
                <a:gridCol w="6661355">
                  <a:extLst>
                    <a:ext uri="{9D8B030D-6E8A-4147-A177-3AD203B41FA5}">
                      <a16:colId xmlns:a16="http://schemas.microsoft.com/office/drawing/2014/main" val="727624561"/>
                    </a:ext>
                  </a:extLst>
                </a:gridCol>
              </a:tblGrid>
              <a:tr h="6515783">
                <a:tc>
                  <a:txBody>
                    <a:bodyPr/>
                    <a:lstStyle/>
                    <a:p>
                      <a:pPr rtl="0" fontAlgn="t">
                        <a:spcBef>
                          <a:spcPts val="0"/>
                        </a:spcBef>
                        <a:spcAft>
                          <a:spcPts val="0"/>
                        </a:spcAft>
                      </a:pPr>
                      <a:br>
                        <a:rPr lang="en-US" sz="1100" b="0" i="0" u="none" strike="noStrike" dirty="0">
                          <a:solidFill>
                            <a:srgbClr val="FFFFFF"/>
                          </a:solidFill>
                          <a:effectLst/>
                          <a:latin typeface="Consolas" panose="020B0609020204030204" pitchFamily="49" charset="0"/>
                        </a:rPr>
                      </a:b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matplotlib.pyplot</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plt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CC28C"/>
                          </a:solidFill>
                          <a:effectLst/>
                          <a:latin typeface="Consolas" panose="020B0609020204030204" pitchFamily="49" charset="0"/>
                        </a:rPr>
                        <a:t>from</a:t>
                      </a:r>
                      <a:r>
                        <a:rPr lang="en-US" sz="1800" b="0" i="0" u="none" strike="noStrike" dirty="0">
                          <a:solidFill>
                            <a:srgbClr val="FFFFFF"/>
                          </a:solidFill>
                          <a:effectLst/>
                          <a:latin typeface="Consolas" panose="020B0609020204030204" pitchFamily="49" charset="0"/>
                        </a:rPr>
                        <a:t> mpl_toolkits.mplot3d </a:t>
                      </a: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Axes3D</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numpy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np</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data = </a:t>
                      </a:r>
                      <a:r>
                        <a:rPr lang="en-US" sz="1800" b="0" i="0" u="none" strike="noStrike" dirty="0" err="1">
                          <a:solidFill>
                            <a:srgbClr val="FFFFFF"/>
                          </a:solidFill>
                          <a:effectLst/>
                          <a:latin typeface="Consolas" panose="020B0609020204030204" pitchFamily="49" charset="0"/>
                        </a:rPr>
                        <a:t>np.ones</a:t>
                      </a:r>
                      <a:r>
                        <a:rPr lang="en-US" sz="1800" b="0" i="0" u="none" strike="noStrike" dirty="0">
                          <a:solidFill>
                            <a:srgbClr val="FFFFFF"/>
                          </a:solidFill>
                          <a:effectLst/>
                          <a:latin typeface="Consolas" panose="020B0609020204030204" pitchFamily="49" charset="0"/>
                        </a:rPr>
                        <a:t>(axes, dtype=</a:t>
                      </a:r>
                      <a:r>
                        <a:rPr lang="en-US" sz="1800" b="0" i="0" u="none" strike="noStrike" dirty="0" err="1">
                          <a:solidFill>
                            <a:srgbClr val="FFFFFF"/>
                          </a:solidFill>
                          <a:effectLst/>
                          <a:latin typeface="Consolas" panose="020B0609020204030204" pitchFamily="49" charset="0"/>
                        </a:rPr>
                        <a:t>np.bool</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alpha = </a:t>
                      </a:r>
                      <a:r>
                        <a:rPr lang="en-US" sz="1800" b="0" i="0" u="none" strike="noStrike" dirty="0">
                          <a:solidFill>
                            <a:srgbClr val="D36363"/>
                          </a:solidFill>
                          <a:effectLst/>
                          <a:latin typeface="Consolas" panose="020B0609020204030204" pitchFamily="49" charset="0"/>
                        </a:rPr>
                        <a:t>0.9</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 = </a:t>
                      </a:r>
                      <a:r>
                        <a:rPr lang="en-US" sz="1800" b="0" i="0" u="none" strike="noStrike" dirty="0" err="1">
                          <a:solidFill>
                            <a:srgbClr val="FFFFFF"/>
                          </a:solidFill>
                          <a:effectLst/>
                          <a:latin typeface="Consolas" panose="020B0609020204030204" pitchFamily="49" charset="0"/>
                        </a:rPr>
                        <a:t>np.empty</a:t>
                      </a: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 dtype=np.float32)</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,alpha] </a:t>
                      </a: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plt.axes</a:t>
                      </a:r>
                      <a:r>
                        <a:rPr lang="en-US" sz="1800" b="0" i="0" u="none" strike="noStrike" dirty="0">
                          <a:solidFill>
                            <a:srgbClr val="FFFFFF"/>
                          </a:solidFill>
                          <a:effectLst/>
                          <a:latin typeface="Consolas" panose="020B0609020204030204" pitchFamily="49" charset="0"/>
                        </a:rPr>
                        <a:t>(projection=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ax.voxels</a:t>
                      </a:r>
                      <a:r>
                        <a:rPr lang="en-US" sz="1800" b="0" i="0" u="none" strike="noStrike" dirty="0">
                          <a:solidFill>
                            <a:srgbClr val="FFFFFF"/>
                          </a:solidFill>
                          <a:effectLst/>
                          <a:latin typeface="Consolas" panose="020B0609020204030204" pitchFamily="49" charset="0"/>
                        </a:rPr>
                        <a:t>(data, facecolors=colors)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4287780513"/>
                  </a:ext>
                </a:extLst>
              </a:tr>
            </a:tbl>
          </a:graphicData>
        </a:graphic>
      </p:graphicFrame>
      <p:sp>
        <p:nvSpPr>
          <p:cNvPr id="10" name="Rectangle 1">
            <a:extLst>
              <a:ext uri="{FF2B5EF4-FFF2-40B4-BE49-F238E27FC236}">
                <a16:creationId xmlns:a16="http://schemas.microsoft.com/office/drawing/2014/main" id="{389DE68D-8CB8-4036-8A5A-EC8DDA577943}"/>
              </a:ext>
            </a:extLst>
          </p:cNvPr>
          <p:cNvSpPr>
            <a:spLocks noChangeArrowheads="1"/>
          </p:cNvSpPr>
          <p:nvPr/>
        </p:nvSpPr>
        <p:spPr bwMode="auto">
          <a:xfrm>
            <a:off x="76980" y="891109"/>
            <a:ext cx="7723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93F4F8E-1D53-4A6D-ADA5-87B31167BF02}"/>
              </a:ext>
            </a:extLst>
          </p:cNvPr>
          <p:cNvPicPr>
            <a:picLocks noChangeAspect="1"/>
          </p:cNvPicPr>
          <p:nvPr/>
        </p:nvPicPr>
        <p:blipFill>
          <a:blip r:embed="rId3"/>
          <a:stretch>
            <a:fillRect/>
          </a:stretch>
        </p:blipFill>
        <p:spPr>
          <a:xfrm>
            <a:off x="7302652" y="1663261"/>
            <a:ext cx="4234003" cy="4199298"/>
          </a:xfrm>
          <a:prstGeom prst="rect">
            <a:avLst/>
          </a:prstGeom>
        </p:spPr>
      </p:pic>
    </p:spTree>
    <p:extLst>
      <p:ext uri="{BB962C8B-B14F-4D97-AF65-F5344CB8AC3E}">
        <p14:creationId xmlns:p14="http://schemas.microsoft.com/office/powerpoint/2010/main" val="249841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B93582B-1FFB-4146-A86C-2AE113713E01}"/>
              </a:ext>
            </a:extLst>
          </p:cNvPr>
          <p:cNvGraphicFramePr>
            <a:graphicFrameLocks noGrp="1"/>
          </p:cNvGraphicFramePr>
          <p:nvPr>
            <p:extLst>
              <p:ext uri="{D42A27DB-BD31-4B8C-83A1-F6EECF244321}">
                <p14:modId xmlns:p14="http://schemas.microsoft.com/office/powerpoint/2010/main" val="3054641672"/>
              </p:ext>
            </p:extLst>
          </p:nvPr>
        </p:nvGraphicFramePr>
        <p:xfrm>
          <a:off x="471418" y="254251"/>
          <a:ext cx="4397698" cy="6341045"/>
        </p:xfrm>
        <a:graphic>
          <a:graphicData uri="http://schemas.openxmlformats.org/drawingml/2006/table">
            <a:tbl>
              <a:tblPr/>
              <a:tblGrid>
                <a:gridCol w="4397698">
                  <a:extLst>
                    <a:ext uri="{9D8B030D-6E8A-4147-A177-3AD203B41FA5}">
                      <a16:colId xmlns:a16="http://schemas.microsoft.com/office/drawing/2014/main" val="3492878683"/>
                    </a:ext>
                  </a:extLst>
                </a:gridCol>
              </a:tblGrid>
              <a:tr h="6341045">
                <a:tc>
                  <a:txBody>
                    <a:bodyPr/>
                    <a:lstStyle/>
                    <a:p>
                      <a:pPr rtl="0" fontAlgn="t">
                        <a:spcBef>
                          <a:spcPts val="0"/>
                        </a:spcBef>
                        <a:spcAft>
                          <a:spcPts val="0"/>
                        </a:spcAft>
                      </a:pPr>
                      <a:endParaRPr lang="en-US" sz="3600" dirty="0">
                        <a:effectLst/>
                      </a:endParaRPr>
                    </a:p>
                  </a:txBody>
                  <a:tcPr marL="55389" marR="55389" marT="55389" marB="55389">
                    <a:lnL>
                      <a:noFill/>
                    </a:lnL>
                    <a:lnR>
                      <a:noFill/>
                    </a:lnR>
                    <a:lnT>
                      <a:noFill/>
                    </a:lnT>
                    <a:lnB>
                      <a:noFill/>
                    </a:lnB>
                    <a:solidFill>
                      <a:srgbClr val="333333"/>
                    </a:solidFill>
                  </a:tcPr>
                </a:tc>
                <a:extLst>
                  <a:ext uri="{0D108BD9-81ED-4DB2-BD59-A6C34878D82A}">
                    <a16:rowId xmlns:a16="http://schemas.microsoft.com/office/drawing/2014/main" val="2818660652"/>
                  </a:ext>
                </a:extLst>
              </a:tr>
            </a:tbl>
          </a:graphicData>
        </a:graphic>
      </p:graphicFrame>
      <p:graphicFrame>
        <p:nvGraphicFramePr>
          <p:cNvPr id="5" name="Table 4">
            <a:extLst>
              <a:ext uri="{FF2B5EF4-FFF2-40B4-BE49-F238E27FC236}">
                <a16:creationId xmlns:a16="http://schemas.microsoft.com/office/drawing/2014/main" id="{40B164C3-0427-4171-B707-8AB3FF8426F2}"/>
              </a:ext>
            </a:extLst>
          </p:cNvPr>
          <p:cNvGraphicFramePr>
            <a:graphicFrameLocks noGrp="1"/>
          </p:cNvGraphicFramePr>
          <p:nvPr>
            <p:extLst>
              <p:ext uri="{D42A27DB-BD31-4B8C-83A1-F6EECF244321}">
                <p14:modId xmlns:p14="http://schemas.microsoft.com/office/powerpoint/2010/main" val="3284702703"/>
              </p:ext>
            </p:extLst>
          </p:nvPr>
        </p:nvGraphicFramePr>
        <p:xfrm>
          <a:off x="1073717" y="262703"/>
          <a:ext cx="10647011" cy="6332594"/>
        </p:xfrm>
        <a:graphic>
          <a:graphicData uri="http://schemas.openxmlformats.org/drawingml/2006/table">
            <a:tbl>
              <a:tblPr/>
              <a:tblGrid>
                <a:gridCol w="10647011">
                  <a:extLst>
                    <a:ext uri="{9D8B030D-6E8A-4147-A177-3AD203B41FA5}">
                      <a16:colId xmlns:a16="http://schemas.microsoft.com/office/drawing/2014/main" val="3492878683"/>
                    </a:ext>
                  </a:extLst>
                </a:gridCol>
              </a:tblGrid>
              <a:tr h="6332594">
                <a:tc>
                  <a:txBody>
                    <a:bodyPr/>
                    <a:lstStyle/>
                    <a:p>
                      <a:pPr rtl="0" fontAlgn="t">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t">
                        <a:spcBef>
                          <a:spcPts val="0"/>
                        </a:spcBef>
                        <a:spcAft>
                          <a:spcPts val="0"/>
                        </a:spcAft>
                      </a:pP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data = </a:t>
                      </a:r>
                      <a:r>
                        <a:rPr lang="en-US" sz="1800" b="0" i="0" u="none" strike="noStrike" dirty="0" err="1">
                          <a:solidFill>
                            <a:srgbClr val="FFFFFF"/>
                          </a:solidFill>
                          <a:effectLst/>
                          <a:latin typeface="Consolas" panose="020B0609020204030204" pitchFamily="49" charset="0"/>
                        </a:rPr>
                        <a:t>np.ones</a:t>
                      </a:r>
                      <a:r>
                        <a:rPr lang="en-US" sz="1800" b="0" i="0" u="none" strike="noStrike" dirty="0">
                          <a:solidFill>
                            <a:srgbClr val="FFFFFF"/>
                          </a:solidFill>
                          <a:effectLst/>
                          <a:latin typeface="Consolas" panose="020B0609020204030204" pitchFamily="49" charset="0"/>
                        </a:rPr>
                        <a:t>(axes, dtype=</a:t>
                      </a:r>
                      <a:r>
                        <a:rPr lang="en-US" sz="1800" b="0" i="0" u="none" strike="noStrike" dirty="0" err="1">
                          <a:solidFill>
                            <a:srgbClr val="FFFFFF"/>
                          </a:solidFill>
                          <a:effectLst/>
                          <a:latin typeface="Consolas" panose="020B0609020204030204" pitchFamily="49" charset="0"/>
                        </a:rPr>
                        <a:t>np.bool</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alpha = </a:t>
                      </a:r>
                      <a:r>
                        <a:rPr lang="en-US" sz="1800" b="0" i="0" u="none" strike="noStrike" dirty="0">
                          <a:solidFill>
                            <a:srgbClr val="D36363"/>
                          </a:solidFill>
                          <a:effectLst/>
                          <a:latin typeface="Consolas" panose="020B0609020204030204" pitchFamily="49" charset="0"/>
                        </a:rPr>
                        <a:t>0.9</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 = </a:t>
                      </a:r>
                      <a:r>
                        <a:rPr lang="en-US" sz="1800" b="0" i="0" u="none" strike="noStrike" dirty="0" err="1">
                          <a:solidFill>
                            <a:srgbClr val="FFFFFF"/>
                          </a:solidFill>
                          <a:effectLst/>
                          <a:latin typeface="Consolas" panose="020B0609020204030204" pitchFamily="49" charset="0"/>
                        </a:rPr>
                        <a:t>np.empty</a:t>
                      </a: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 dtype=np.float32)</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alpha] </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fig = </a:t>
                      </a:r>
                      <a:r>
                        <a:rPr lang="en-US" sz="1800" b="0" i="0" u="none" strike="noStrike" dirty="0" err="1">
                          <a:solidFill>
                            <a:srgbClr val="FFFFFF"/>
                          </a:solidFill>
                          <a:effectLst/>
                          <a:latin typeface="Consolas" panose="020B0609020204030204" pitchFamily="49" charset="0"/>
                        </a:rPr>
                        <a:t>plt.figure</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fig.add_subplot</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111</a:t>
                      </a:r>
                      <a:r>
                        <a:rPr lang="en-US" sz="1800" b="0" i="0" u="none" strike="noStrike" dirty="0">
                          <a:solidFill>
                            <a:srgbClr val="FFFFFF"/>
                          </a:solidFill>
                          <a:effectLst/>
                          <a:latin typeface="Consolas" panose="020B0609020204030204" pitchFamily="49" charset="0"/>
                        </a:rPr>
                        <a:t>, 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ax.voxels</a:t>
                      </a:r>
                      <a:r>
                        <a:rPr lang="en-US" sz="1800" b="0" i="0" u="none" strike="noStrike" dirty="0">
                          <a:solidFill>
                            <a:srgbClr val="FFFFFF"/>
                          </a:solidFill>
                          <a:effectLst/>
                          <a:latin typeface="Consolas" panose="020B0609020204030204" pitchFamily="49" charset="0"/>
                        </a:rPr>
                        <a:t>(data, facecolors=colors, </a:t>
                      </a:r>
                      <a:r>
                        <a:rPr lang="en-US" sz="1800" b="0" i="0" u="none" strike="noStrike" dirty="0" err="1">
                          <a:solidFill>
                            <a:srgbClr val="FFFFFF"/>
                          </a:solidFill>
                          <a:effectLst/>
                          <a:latin typeface="Consolas" panose="020B0609020204030204" pitchFamily="49" charset="0"/>
                        </a:rPr>
                        <a:t>edgecolors</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'gray'</a:t>
                      </a:r>
                      <a:r>
                        <a:rPr lang="en-US" sz="1800" b="0" i="0" u="none" strike="noStrike" dirty="0">
                          <a:solidFill>
                            <a:srgbClr val="FFFFFF"/>
                          </a:solidFill>
                          <a:effectLst/>
                          <a:latin typeface="Consolas" panose="020B0609020204030204" pitchFamily="49" charset="0"/>
                        </a:rPr>
                        <a:t>)</a:t>
                      </a:r>
                      <a:endParaRPr lang="en-US" sz="3600" dirty="0">
                        <a:effectLst/>
                      </a:endParaRPr>
                    </a:p>
                  </a:txBody>
                  <a:tcPr marL="55389" marR="55389" marT="55389" marB="55389">
                    <a:lnL>
                      <a:noFill/>
                    </a:lnL>
                    <a:lnR>
                      <a:noFill/>
                    </a:lnR>
                    <a:lnT>
                      <a:noFill/>
                    </a:lnT>
                    <a:lnB>
                      <a:noFill/>
                    </a:lnB>
                    <a:solidFill>
                      <a:srgbClr val="333333"/>
                    </a:solidFill>
                  </a:tcPr>
                </a:tc>
                <a:extLst>
                  <a:ext uri="{0D108BD9-81ED-4DB2-BD59-A6C34878D82A}">
                    <a16:rowId xmlns:a16="http://schemas.microsoft.com/office/drawing/2014/main" val="2818660652"/>
                  </a:ext>
                </a:extLst>
              </a:tr>
            </a:tbl>
          </a:graphicData>
        </a:graphic>
      </p:graphicFrame>
      <p:sp>
        <p:nvSpPr>
          <p:cNvPr id="8" name="Rectangle 7">
            <a:extLst>
              <a:ext uri="{FF2B5EF4-FFF2-40B4-BE49-F238E27FC236}">
                <a16:creationId xmlns:a16="http://schemas.microsoft.com/office/drawing/2014/main" id="{107C561C-84B8-44F1-B853-59A5DB76480C}"/>
              </a:ext>
            </a:extLst>
          </p:cNvPr>
          <p:cNvSpPr/>
          <p:nvPr/>
        </p:nvSpPr>
        <p:spPr>
          <a:xfrm>
            <a:off x="750666" y="3240215"/>
            <a:ext cx="4347507" cy="1648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BD2DA7-2D3C-4088-834D-B4A3276E365F}"/>
              </a:ext>
            </a:extLst>
          </p:cNvPr>
          <p:cNvSpPr/>
          <p:nvPr/>
        </p:nvSpPr>
        <p:spPr>
          <a:xfrm>
            <a:off x="1030502" y="6035452"/>
            <a:ext cx="7194152" cy="384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DF3D98-244B-43CD-8C94-0ABDEF028CD9}"/>
              </a:ext>
            </a:extLst>
          </p:cNvPr>
          <p:cNvSpPr/>
          <p:nvPr/>
        </p:nvSpPr>
        <p:spPr>
          <a:xfrm>
            <a:off x="8504669" y="-4227"/>
            <a:ext cx="36873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B3FAA7-AA91-4505-8338-450397ECE2B8}"/>
              </a:ext>
            </a:extLst>
          </p:cNvPr>
          <p:cNvPicPr>
            <a:picLocks noChangeAspect="1"/>
          </p:cNvPicPr>
          <p:nvPr/>
        </p:nvPicPr>
        <p:blipFill>
          <a:blip r:embed="rId3"/>
          <a:stretch>
            <a:fillRect/>
          </a:stretch>
        </p:blipFill>
        <p:spPr>
          <a:xfrm>
            <a:off x="8959866" y="2333310"/>
            <a:ext cx="2760716" cy="2738087"/>
          </a:xfrm>
          <a:prstGeom prst="rect">
            <a:avLst/>
          </a:prstGeom>
        </p:spPr>
      </p:pic>
    </p:spTree>
    <p:extLst>
      <p:ext uri="{BB962C8B-B14F-4D97-AF65-F5344CB8AC3E}">
        <p14:creationId xmlns:p14="http://schemas.microsoft.com/office/powerpoint/2010/main" val="249734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4391036" y="2574320"/>
            <a:ext cx="5379806"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Animation</a:t>
            </a:r>
          </a:p>
        </p:txBody>
      </p:sp>
      <p:sp>
        <p:nvSpPr>
          <p:cNvPr id="3" name="Rectangle 2">
            <a:extLst>
              <a:ext uri="{FF2B5EF4-FFF2-40B4-BE49-F238E27FC236}">
                <a16:creationId xmlns:a16="http://schemas.microsoft.com/office/drawing/2014/main" id="{1E392818-785F-4A15-AB17-65EB7018C593}"/>
              </a:ext>
            </a:extLst>
          </p:cNvPr>
          <p:cNvSpPr/>
          <p:nvPr/>
        </p:nvSpPr>
        <p:spPr>
          <a:xfrm>
            <a:off x="2726327" y="257432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134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A81A5039-BA62-45A4-924A-081E21936F58}"/>
              </a:ext>
            </a:extLst>
          </p:cNvPr>
          <p:cNvSpPr>
            <a:spLocks noChangeArrowheads="1"/>
          </p:cNvSpPr>
          <p:nvPr/>
        </p:nvSpPr>
        <p:spPr bwMode="auto">
          <a:xfrm>
            <a:off x="-4284767" y="17984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4BA796B4-965C-48D2-9309-53CE4D5311EA}"/>
              </a:ext>
            </a:extLst>
          </p:cNvPr>
          <p:cNvGraphicFramePr>
            <a:graphicFrameLocks noGrp="1"/>
          </p:cNvGraphicFramePr>
          <p:nvPr>
            <p:extLst>
              <p:ext uri="{D42A27DB-BD31-4B8C-83A1-F6EECF244321}">
                <p14:modId xmlns:p14="http://schemas.microsoft.com/office/powerpoint/2010/main" val="4045425163"/>
              </p:ext>
            </p:extLst>
          </p:nvPr>
        </p:nvGraphicFramePr>
        <p:xfrm>
          <a:off x="950259" y="111596"/>
          <a:ext cx="10291482" cy="6634808"/>
        </p:xfrm>
        <a:graphic>
          <a:graphicData uri="http://schemas.openxmlformats.org/drawingml/2006/table">
            <a:tbl>
              <a:tblPr/>
              <a:tblGrid>
                <a:gridCol w="10291482">
                  <a:extLst>
                    <a:ext uri="{9D8B030D-6E8A-4147-A177-3AD203B41FA5}">
                      <a16:colId xmlns:a16="http://schemas.microsoft.com/office/drawing/2014/main" val="2177911903"/>
                    </a:ext>
                  </a:extLst>
                </a:gridCol>
              </a:tblGrid>
              <a:tr h="6609975">
                <a:tc>
                  <a:txBody>
                    <a:bodyPr/>
                    <a:lstStyle/>
                    <a:p>
                      <a:pPr rtl="0" fontAlgn="t">
                        <a:spcBef>
                          <a:spcPts val="0"/>
                        </a:spcBef>
                        <a:spcAft>
                          <a:spcPts val="0"/>
                        </a:spcAft>
                      </a:pP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matplotlib.pyplot</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FCC28C"/>
                          </a:solidFill>
                          <a:effectLst/>
                          <a:latin typeface="Consolas" panose="020B0609020204030204" pitchFamily="49" charset="0"/>
                        </a:rPr>
                        <a:t>as</a:t>
                      </a:r>
                      <a:r>
                        <a:rPr lang="en-US" sz="1200" b="0" i="0" u="none" strike="noStrike" dirty="0">
                          <a:solidFill>
                            <a:srgbClr val="FFFFFF"/>
                          </a:solidFill>
                          <a:effectLst/>
                          <a:latin typeface="Consolas" panose="020B0609020204030204" pitchFamily="49" charset="0"/>
                        </a:rPr>
                        <a:t> plt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from</a:t>
                      </a:r>
                      <a:r>
                        <a:rPr lang="en-US" sz="1200" b="0" i="0" u="none" strike="noStrike" dirty="0">
                          <a:solidFill>
                            <a:srgbClr val="FFFFFF"/>
                          </a:solidFill>
                          <a:effectLst/>
                          <a:latin typeface="Consolas" panose="020B0609020204030204" pitchFamily="49" charset="0"/>
                        </a:rPr>
                        <a:t> mpl_toolkits.mplot3d </a:t>
                      </a: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axes3d</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from</a:t>
                      </a:r>
                      <a:r>
                        <a:rPr lang="en-US" sz="1200" b="0" i="0" u="none" strike="noStrike" dirty="0">
                          <a:solidFill>
                            <a:srgbClr val="FFFFFF"/>
                          </a:solidFill>
                          <a:effectLst/>
                          <a:latin typeface="Consolas" panose="020B0609020204030204" pitchFamily="49" charset="0"/>
                        </a:rPr>
                        <a:t> numpy </a:t>
                      </a: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sin, cos, pi, outer, ones, size, linspace</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a = linspace(</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D36363"/>
                          </a:solidFill>
                          <a:effectLst/>
                          <a:latin typeface="Consolas" panose="020B0609020204030204" pitchFamily="49" charset="0"/>
                        </a:rPr>
                        <a:t>2</a:t>
                      </a:r>
                      <a:r>
                        <a:rPr lang="en-US" sz="1200" b="0" i="0" u="none" strike="noStrike" dirty="0">
                          <a:solidFill>
                            <a:srgbClr val="FFFFFF"/>
                          </a:solidFill>
                          <a:effectLst/>
                          <a:latin typeface="Consolas" panose="020B0609020204030204" pitchFamily="49" charset="0"/>
                        </a:rPr>
                        <a:t> * pi)</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b = linspace(</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 pi)</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x =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 outer(cos(a), sin(b))</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y =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 outer(sin(a), sin(b))</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z =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 outer(ones(size(a)), cos(b))</a:t>
                      </a:r>
                      <a:br>
                        <a:rPr lang="en-US" sz="1200" b="0" i="0" u="none" strike="noStrike" dirty="0">
                          <a:solidFill>
                            <a:srgbClr val="FFFFFF"/>
                          </a:solidFill>
                          <a:effectLst/>
                          <a:latin typeface="Consolas" panose="020B0609020204030204" pitchFamily="49" charset="0"/>
                        </a:rPr>
                      </a:br>
                      <a:endParaRPr lang="en-US" sz="1200" b="0" i="0" u="none" strike="noStrike" dirty="0">
                        <a:solidFill>
                          <a:srgbClr val="FFFFFF"/>
                        </a:solidFill>
                        <a:effectLst/>
                        <a:latin typeface="Consolas" panose="020B0609020204030204" pitchFamily="49" charset="0"/>
                      </a:endParaRPr>
                    </a:p>
                    <a:p>
                      <a:pPr rtl="0" fontAlgn="t">
                        <a:spcBef>
                          <a:spcPts val="0"/>
                        </a:spcBef>
                        <a:spcAft>
                          <a:spcPts val="0"/>
                        </a:spcAft>
                      </a:pPr>
                      <a:r>
                        <a:rPr lang="en-US" sz="1200" b="0" i="0" u="none" strike="noStrike" dirty="0">
                          <a:solidFill>
                            <a:srgbClr val="FFFFFF"/>
                          </a:solidFill>
                          <a:effectLst/>
                          <a:latin typeface="Consolas" panose="020B0609020204030204" pitchFamily="49" charset="0"/>
                        </a:rPr>
                        <a:t>frames = </a:t>
                      </a:r>
                      <a:r>
                        <a:rPr lang="en-US" sz="1200" b="0" i="0" u="none" strike="noStrike" dirty="0">
                          <a:solidFill>
                            <a:srgbClr val="D36363"/>
                          </a:solidFill>
                          <a:effectLst/>
                          <a:latin typeface="Consolas" panose="020B0609020204030204" pitchFamily="49" charset="0"/>
                        </a:rPr>
                        <a:t>26</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for</a:t>
                      </a:r>
                      <a:r>
                        <a:rPr lang="en-US" sz="1200" b="0" i="0" u="none" strike="noStrike" dirty="0">
                          <a:solidFill>
                            <a:srgbClr val="FFFFFF"/>
                          </a:solidFill>
                          <a:effectLst/>
                          <a:latin typeface="Consolas" panose="020B0609020204030204" pitchFamily="49" charset="0"/>
                        </a:rPr>
                        <a:t> n </a:t>
                      </a:r>
                      <a:r>
                        <a:rPr lang="en-US" sz="1200" b="0" i="0" u="none" strike="noStrike" dirty="0">
                          <a:solidFill>
                            <a:srgbClr val="FCC28C"/>
                          </a:solidFill>
                          <a:effectLst/>
                          <a:latin typeface="Consolas" panose="020B0609020204030204" pitchFamily="49" charset="0"/>
                        </a:rPr>
                        <a:t>in</a:t>
                      </a:r>
                      <a:r>
                        <a:rPr lang="en-US" sz="1200" b="0" i="0" u="none" strike="noStrike" dirty="0">
                          <a:solidFill>
                            <a:srgbClr val="FFFFFF"/>
                          </a:solidFill>
                          <a:effectLst/>
                          <a:latin typeface="Consolas" panose="020B0609020204030204" pitchFamily="49" charset="0"/>
                        </a:rPr>
                        <a:t> range(frames):</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fig = </a:t>
                      </a:r>
                      <a:r>
                        <a:rPr lang="en-US" sz="1200" b="0" i="0" u="none" strike="noStrike" dirty="0" err="1">
                          <a:solidFill>
                            <a:srgbClr val="FFFFFF"/>
                          </a:solidFill>
                          <a:effectLst/>
                          <a:latin typeface="Consolas" panose="020B0609020204030204" pitchFamily="49" charset="0"/>
                        </a:rPr>
                        <a:t>plt.figure</a:t>
                      </a:r>
                      <a:r>
                        <a:rPr lang="en-US" sz="1200" b="0" i="0" u="none" strike="noStrike" dirty="0">
                          <a:solidFill>
                            <a:srgbClr val="FFFFFF"/>
                          </a:solidFill>
                          <a:effectLst/>
                          <a:latin typeface="Consolas" panose="020B0609020204030204" pitchFamily="49" charset="0"/>
                        </a:rPr>
                        <a:t>(</a:t>
                      </a:r>
                      <a:r>
                        <a:rPr lang="en-US" sz="1200" b="0" i="0" u="none" strike="noStrike" dirty="0" err="1">
                          <a:solidFill>
                            <a:srgbClr val="FFFFFF"/>
                          </a:solidFill>
                          <a:effectLst/>
                          <a:latin typeface="Consolas" panose="020B0609020204030204" pitchFamily="49" charset="0"/>
                        </a:rPr>
                        <a:t>figsize</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ax = </a:t>
                      </a:r>
                      <a:r>
                        <a:rPr lang="en-US" sz="1200" b="0" i="0" u="none" strike="noStrike" dirty="0" err="1">
                          <a:solidFill>
                            <a:srgbClr val="FFFFFF"/>
                          </a:solidFill>
                          <a:effectLst/>
                          <a:latin typeface="Consolas" panose="020B0609020204030204" pitchFamily="49" charset="0"/>
                        </a:rPr>
                        <a:t>fig.add_subplot</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111</a:t>
                      </a:r>
                      <a:r>
                        <a:rPr lang="en-US" sz="1200" b="0" i="0" u="none" strike="noStrike" dirty="0">
                          <a:solidFill>
                            <a:srgbClr val="FFFFFF"/>
                          </a:solidFill>
                          <a:effectLst/>
                          <a:latin typeface="Consolas" panose="020B0609020204030204" pitchFamily="49" charset="0"/>
                        </a:rPr>
                        <a:t>, projection=</a:t>
                      </a:r>
                      <a:r>
                        <a:rPr lang="en-US" sz="1200" b="0" i="0" u="none" strike="noStrike" dirty="0">
                          <a:solidFill>
                            <a:srgbClr val="A2FCA2"/>
                          </a:solidFill>
                          <a:effectLst/>
                          <a:latin typeface="Consolas" panose="020B0609020204030204" pitchFamily="49" charset="0"/>
                        </a:rPr>
                        <a:t>'3d'</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ax.plot_surface</a:t>
                      </a:r>
                      <a:r>
                        <a:rPr lang="en-US" sz="1200" b="0" i="0" u="none" strike="noStrike" dirty="0">
                          <a:solidFill>
                            <a:srgbClr val="FFFFFF"/>
                          </a:solidFill>
                          <a:effectLst/>
                          <a:latin typeface="Consolas" panose="020B0609020204030204" pitchFamily="49" charset="0"/>
                        </a:rPr>
                        <a:t>(x, y, z, color=(</a:t>
                      </a:r>
                      <a:r>
                        <a:rPr lang="en-US" sz="1200" b="0" i="0" u="none" strike="noStrike" dirty="0">
                          <a:solidFill>
                            <a:srgbClr val="A2FCA2"/>
                          </a:solidFill>
                          <a:effectLst/>
                          <a:latin typeface="Consolas" panose="020B0609020204030204" pitchFamily="49" charset="0"/>
                        </a:rPr>
                        <a:t>'r'</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ax.set_xticks</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ax.set_yticks</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ax.set_zticks</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ax.set_xlim</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ax.set_xlim</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ax.set_xlim</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plt.savefig</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A2FCA2"/>
                          </a:solidFill>
                          <a:effectLst/>
                          <a:latin typeface="Consolas" panose="020B0609020204030204" pitchFamily="49" charset="0"/>
                        </a:rPr>
                        <a:t>f"{n}.</a:t>
                      </a:r>
                      <a:r>
                        <a:rPr lang="en-US" sz="1200" b="0" i="0" u="none" strike="noStrike" dirty="0" err="1">
                          <a:solidFill>
                            <a:srgbClr val="A2FCA2"/>
                          </a:solidFill>
                          <a:effectLst/>
                          <a:latin typeface="Consolas" panose="020B0609020204030204" pitchFamily="49" charset="0"/>
                        </a:rPr>
                        <a:t>png</a:t>
                      </a:r>
                      <a:r>
                        <a:rPr lang="en-US" sz="1200" b="0" i="0" u="none" strike="noStrike" dirty="0">
                          <a:solidFill>
                            <a:srgbClr val="A2FCA2"/>
                          </a:solidFill>
                          <a:effectLst/>
                          <a:latin typeface="Consolas" panose="020B0609020204030204" pitchFamily="49" charset="0"/>
                        </a:rPr>
                        <a:t>"</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plt.close</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x += </a:t>
                      </a:r>
                      <a:r>
                        <a:rPr lang="en-US" sz="1200" b="0" i="0" u="none" strike="noStrike" dirty="0">
                          <a:solidFill>
                            <a:srgbClr val="D36363"/>
                          </a:solidFill>
                          <a:effectLst/>
                          <a:latin typeface="Consolas" panose="020B0609020204030204" pitchFamily="49" charset="0"/>
                        </a:rPr>
                        <a:t>1</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from</a:t>
                      </a:r>
                      <a:r>
                        <a:rPr lang="en-US" sz="1200" b="0" i="0" u="none" strike="noStrike" dirty="0">
                          <a:solidFill>
                            <a:srgbClr val="FFFFFF"/>
                          </a:solidFill>
                          <a:effectLst/>
                          <a:latin typeface="Consolas" panose="020B0609020204030204" pitchFamily="49" charset="0"/>
                        </a:rPr>
                        <a:t> PIL </a:t>
                      </a: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Image</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images = [</a:t>
                      </a:r>
                      <a:r>
                        <a:rPr lang="en-US" sz="1200" b="0" i="0" u="none" strike="noStrike" dirty="0" err="1">
                          <a:solidFill>
                            <a:srgbClr val="FFFFFF"/>
                          </a:solidFill>
                          <a:effectLst/>
                          <a:latin typeface="Consolas" panose="020B0609020204030204" pitchFamily="49" charset="0"/>
                        </a:rPr>
                        <a:t>Image.open</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A2FCA2"/>
                          </a:solidFill>
                          <a:effectLst/>
                          <a:latin typeface="Consolas" panose="020B0609020204030204" pitchFamily="49" charset="0"/>
                        </a:rPr>
                        <a:t>f"{n}.</a:t>
                      </a:r>
                      <a:r>
                        <a:rPr lang="en-US" sz="1200" b="0" i="0" u="none" strike="noStrike" dirty="0" err="1">
                          <a:solidFill>
                            <a:srgbClr val="A2FCA2"/>
                          </a:solidFill>
                          <a:effectLst/>
                          <a:latin typeface="Consolas" panose="020B0609020204030204" pitchFamily="49" charset="0"/>
                        </a:rPr>
                        <a:t>png</a:t>
                      </a:r>
                      <a:r>
                        <a:rPr lang="en-US" sz="1200" b="0" i="0" u="none" strike="noStrike" dirty="0">
                          <a:solidFill>
                            <a:srgbClr val="A2FCA2"/>
                          </a:solidFill>
                          <a:effectLst/>
                          <a:latin typeface="Consolas" panose="020B0609020204030204" pitchFamily="49" charset="0"/>
                        </a:rPr>
                        <a:t>"</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FCC28C"/>
                          </a:solidFill>
                          <a:effectLst/>
                          <a:latin typeface="Consolas" panose="020B0609020204030204" pitchFamily="49" charset="0"/>
                        </a:rPr>
                        <a:t>for</a:t>
                      </a:r>
                      <a:r>
                        <a:rPr lang="en-US" sz="1200" b="0" i="0" u="none" strike="noStrike" dirty="0">
                          <a:solidFill>
                            <a:srgbClr val="FFFFFF"/>
                          </a:solidFill>
                          <a:effectLst/>
                          <a:latin typeface="Consolas" panose="020B0609020204030204" pitchFamily="49" charset="0"/>
                        </a:rPr>
                        <a:t> n </a:t>
                      </a:r>
                      <a:r>
                        <a:rPr lang="en-US" sz="1200" b="0" i="0" u="none" strike="noStrike" dirty="0">
                          <a:solidFill>
                            <a:srgbClr val="FCC28C"/>
                          </a:solidFill>
                          <a:effectLst/>
                          <a:latin typeface="Consolas" panose="020B0609020204030204" pitchFamily="49" charset="0"/>
                        </a:rPr>
                        <a:t>in</a:t>
                      </a:r>
                      <a:r>
                        <a:rPr lang="en-US" sz="1200" b="0" i="0" u="none" strike="noStrike" dirty="0">
                          <a:solidFill>
                            <a:srgbClr val="FFFFFF"/>
                          </a:solidFill>
                          <a:effectLst/>
                          <a:latin typeface="Consolas" panose="020B0609020204030204" pitchFamily="49" charset="0"/>
                        </a:rPr>
                        <a:t> range(frames)]</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images[</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].save(</a:t>
                      </a:r>
                      <a:r>
                        <a:rPr lang="en-US" sz="1200" b="0" i="0" u="none" strike="noStrike" dirty="0">
                          <a:solidFill>
                            <a:srgbClr val="A2FCA2"/>
                          </a:solidFill>
                          <a:effectLst/>
                          <a:latin typeface="Consolas" panose="020B0609020204030204" pitchFamily="49" charset="0"/>
                        </a:rPr>
                        <a:t>'ball.gif'</a:t>
                      </a: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save_all</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FCC28C"/>
                          </a:solidFill>
                          <a:effectLst/>
                          <a:latin typeface="Consolas" panose="020B0609020204030204" pitchFamily="49" charset="0"/>
                        </a:rPr>
                        <a:t>True</a:t>
                      </a: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append_images</a:t>
                      </a:r>
                      <a:r>
                        <a:rPr lang="en-US" sz="1200" b="0" i="0" u="none" strike="noStrike" dirty="0">
                          <a:solidFill>
                            <a:srgbClr val="FFFFFF"/>
                          </a:solidFill>
                          <a:effectLst/>
                          <a:latin typeface="Consolas" panose="020B0609020204030204" pitchFamily="49" charset="0"/>
                        </a:rPr>
                        <a:t>=images[</a:t>
                      </a:r>
                      <a:r>
                        <a:rPr lang="en-US" sz="1200" b="0" i="0" u="none" strike="noStrike" dirty="0">
                          <a:solidFill>
                            <a:srgbClr val="D36363"/>
                          </a:solidFill>
                          <a:effectLst/>
                          <a:latin typeface="Consolas" panose="020B0609020204030204" pitchFamily="49" charset="0"/>
                        </a:rPr>
                        <a:t>1</a:t>
                      </a:r>
                      <a:r>
                        <a:rPr lang="en-US" sz="1200" b="0" i="0" u="none" strike="noStrike" dirty="0">
                          <a:solidFill>
                            <a:srgbClr val="FFFFFF"/>
                          </a:solidFill>
                          <a:effectLst/>
                          <a:latin typeface="Consolas" panose="020B0609020204030204" pitchFamily="49" charset="0"/>
                        </a:rPr>
                        <a:t>:], duration=</a:t>
                      </a:r>
                      <a:r>
                        <a:rPr lang="en-US" sz="1200" b="0" i="0" u="none" strike="noStrike" dirty="0">
                          <a:solidFill>
                            <a:srgbClr val="D36363"/>
                          </a:solidFill>
                          <a:effectLst/>
                          <a:latin typeface="Consolas" panose="020B0609020204030204" pitchFamily="49" charset="0"/>
                        </a:rPr>
                        <a:t>100</a:t>
                      </a:r>
                      <a:r>
                        <a:rPr lang="en-US" sz="1200" b="0" i="0" u="none" strike="noStrike" dirty="0">
                          <a:solidFill>
                            <a:srgbClr val="FFFFFF"/>
                          </a:solidFill>
                          <a:effectLst/>
                          <a:latin typeface="Consolas" panose="020B0609020204030204" pitchFamily="49" charset="0"/>
                        </a:rPr>
                        <a:t>, loop=</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a:t>
                      </a:r>
                      <a:br>
                        <a:rPr lang="en-US" sz="800" b="0" i="0" u="none" strike="noStrike" dirty="0">
                          <a:solidFill>
                            <a:srgbClr val="FFFFFF"/>
                          </a:solidFill>
                          <a:effectLst/>
                          <a:latin typeface="Consolas" panose="020B0609020204030204" pitchFamily="49" charset="0"/>
                        </a:rPr>
                      </a:br>
                      <a:br>
                        <a:rPr lang="en-US" sz="800" b="0" i="0" u="none" strike="noStrike" dirty="0">
                          <a:solidFill>
                            <a:srgbClr val="FFFFFF"/>
                          </a:solidFill>
                          <a:effectLst/>
                          <a:latin typeface="Consolas" panose="020B0609020204030204" pitchFamily="49" charset="0"/>
                        </a:rPr>
                      </a:br>
                      <a:endParaRPr lang="en-US" sz="1400" dirty="0">
                        <a:effectLst/>
                      </a:endParaRPr>
                    </a:p>
                  </a:txBody>
                  <a:tcPr marL="40804" marR="40804" marT="40804" marB="40804">
                    <a:lnL>
                      <a:noFill/>
                    </a:lnL>
                    <a:lnR>
                      <a:noFill/>
                    </a:lnR>
                    <a:lnT>
                      <a:noFill/>
                    </a:lnT>
                    <a:lnB>
                      <a:noFill/>
                    </a:lnB>
                    <a:solidFill>
                      <a:srgbClr val="333333"/>
                    </a:solidFill>
                  </a:tcPr>
                </a:tc>
                <a:extLst>
                  <a:ext uri="{0D108BD9-81ED-4DB2-BD59-A6C34878D82A}">
                    <a16:rowId xmlns:a16="http://schemas.microsoft.com/office/drawing/2014/main" val="233399331"/>
                  </a:ext>
                </a:extLst>
              </a:tr>
            </a:tbl>
          </a:graphicData>
        </a:graphic>
      </p:graphicFrame>
    </p:spTree>
    <p:extLst>
      <p:ext uri="{BB962C8B-B14F-4D97-AF65-F5344CB8AC3E}">
        <p14:creationId xmlns:p14="http://schemas.microsoft.com/office/powerpoint/2010/main" val="1041272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icture containing shape&#10;&#10;Description automatically generated">
            <a:extLst>
              <a:ext uri="{FF2B5EF4-FFF2-40B4-BE49-F238E27FC236}">
                <a16:creationId xmlns:a16="http://schemas.microsoft.com/office/drawing/2014/main" id="{F876A599-C6A3-4B06-9867-8878EE644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5" y="209171"/>
            <a:ext cx="1460692" cy="1460692"/>
          </a:xfrm>
          <a:prstGeom prst="rect">
            <a:avLst/>
          </a:prstGeom>
          <a:ln>
            <a:noFill/>
          </a:ln>
        </p:spPr>
      </p:pic>
      <p:pic>
        <p:nvPicPr>
          <p:cNvPr id="54" name="Picture 53" descr="A picture containing bubble chart&#10;&#10;Description automatically generated">
            <a:extLst>
              <a:ext uri="{FF2B5EF4-FFF2-40B4-BE49-F238E27FC236}">
                <a16:creationId xmlns:a16="http://schemas.microsoft.com/office/drawing/2014/main" id="{95008131-6353-4F8A-A685-DE5C9FECB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860" y="191399"/>
            <a:ext cx="1460692" cy="1460692"/>
          </a:xfrm>
          <a:prstGeom prst="rect">
            <a:avLst/>
          </a:prstGeom>
          <a:ln>
            <a:noFill/>
          </a:ln>
        </p:spPr>
      </p:pic>
      <p:pic>
        <p:nvPicPr>
          <p:cNvPr id="52" name="Picture 51" descr="A picture containing bubble chart&#10;&#10;Description automatically generated">
            <a:extLst>
              <a:ext uri="{FF2B5EF4-FFF2-40B4-BE49-F238E27FC236}">
                <a16:creationId xmlns:a16="http://schemas.microsoft.com/office/drawing/2014/main" id="{88FB2C5D-ED7C-4DB2-B92D-153577AA4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251" y="209171"/>
            <a:ext cx="1460692" cy="1460692"/>
          </a:xfrm>
          <a:prstGeom prst="rect">
            <a:avLst/>
          </a:prstGeom>
          <a:ln>
            <a:noFill/>
          </a:ln>
        </p:spPr>
      </p:pic>
      <p:pic>
        <p:nvPicPr>
          <p:cNvPr id="50" name="Picture 49" descr="A picture containing bubble chart&#10;&#10;Description automatically generated">
            <a:extLst>
              <a:ext uri="{FF2B5EF4-FFF2-40B4-BE49-F238E27FC236}">
                <a16:creationId xmlns:a16="http://schemas.microsoft.com/office/drawing/2014/main" id="{38945860-C6AF-40AC-B6F0-7D5254ADB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9642" y="209171"/>
            <a:ext cx="1460692" cy="1460692"/>
          </a:xfrm>
          <a:prstGeom prst="rect">
            <a:avLst/>
          </a:prstGeom>
          <a:ln>
            <a:noFill/>
          </a:ln>
        </p:spPr>
      </p:pic>
      <p:pic>
        <p:nvPicPr>
          <p:cNvPr id="48" name="Picture 47" descr="A red heart on a white background&#10;&#10;Description automatically generated with low confidence">
            <a:extLst>
              <a:ext uri="{FF2B5EF4-FFF2-40B4-BE49-F238E27FC236}">
                <a16:creationId xmlns:a16="http://schemas.microsoft.com/office/drawing/2014/main" id="{3ACAE35D-D713-46B0-8655-2C45D1438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3033" y="177373"/>
            <a:ext cx="1460692" cy="1460692"/>
          </a:xfrm>
          <a:prstGeom prst="rect">
            <a:avLst/>
          </a:prstGeom>
          <a:ln>
            <a:noFill/>
          </a:ln>
        </p:spPr>
      </p:pic>
      <p:pic>
        <p:nvPicPr>
          <p:cNvPr id="46" name="Picture 45" descr="A picture containing text, businesscard, vector graphics&#10;&#10;Description automatically generated">
            <a:extLst>
              <a:ext uri="{FF2B5EF4-FFF2-40B4-BE49-F238E27FC236}">
                <a16:creationId xmlns:a16="http://schemas.microsoft.com/office/drawing/2014/main" id="{710A04B3-0C41-4193-8501-B2C0ECF1F5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9623" y="229292"/>
            <a:ext cx="1460692" cy="1460692"/>
          </a:xfrm>
          <a:prstGeom prst="rect">
            <a:avLst/>
          </a:prstGeom>
          <a:ln>
            <a:noFill/>
          </a:ln>
        </p:spPr>
      </p:pic>
      <p:pic>
        <p:nvPicPr>
          <p:cNvPr id="44" name="Picture 43" descr="A red heart on a white background&#10;&#10;Description automatically generated with low confidence">
            <a:extLst>
              <a:ext uri="{FF2B5EF4-FFF2-40B4-BE49-F238E27FC236}">
                <a16:creationId xmlns:a16="http://schemas.microsoft.com/office/drawing/2014/main" id="{239CC2A4-A1A6-4FBC-A29A-16E297E8DF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475" y="1898593"/>
            <a:ext cx="1460692" cy="1460692"/>
          </a:xfrm>
          <a:prstGeom prst="rect">
            <a:avLst/>
          </a:prstGeom>
          <a:ln>
            <a:noFill/>
          </a:ln>
        </p:spPr>
      </p:pic>
      <p:pic>
        <p:nvPicPr>
          <p:cNvPr id="42" name="Picture 41" descr="A picture containing text, businesscard, vector graphics&#10;&#10;Description automatically generated">
            <a:extLst>
              <a:ext uri="{FF2B5EF4-FFF2-40B4-BE49-F238E27FC236}">
                <a16:creationId xmlns:a16="http://schemas.microsoft.com/office/drawing/2014/main" id="{C8344CFC-6731-40D3-9416-AB3674ABBD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7832" y="1920400"/>
            <a:ext cx="1460692" cy="1460692"/>
          </a:xfrm>
          <a:prstGeom prst="rect">
            <a:avLst/>
          </a:prstGeom>
          <a:ln>
            <a:noFill/>
          </a:ln>
        </p:spPr>
      </p:pic>
      <p:pic>
        <p:nvPicPr>
          <p:cNvPr id="40" name="Picture 39" descr="A picture containing text, businesscard, vector graphics&#10;&#10;Description automatically generated">
            <a:extLst>
              <a:ext uri="{FF2B5EF4-FFF2-40B4-BE49-F238E27FC236}">
                <a16:creationId xmlns:a16="http://schemas.microsoft.com/office/drawing/2014/main" id="{08DB0B3F-98F9-465D-BC82-677C3E7428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2822" y="1929087"/>
            <a:ext cx="1460692" cy="1460692"/>
          </a:xfrm>
          <a:prstGeom prst="rect">
            <a:avLst/>
          </a:prstGeom>
          <a:ln>
            <a:noFill/>
          </a:ln>
        </p:spPr>
      </p:pic>
      <p:pic>
        <p:nvPicPr>
          <p:cNvPr id="38" name="Picture 37" descr="A picture containing text, businesscard, vector graphics&#10;&#10;Description automatically generated">
            <a:extLst>
              <a:ext uri="{FF2B5EF4-FFF2-40B4-BE49-F238E27FC236}">
                <a16:creationId xmlns:a16="http://schemas.microsoft.com/office/drawing/2014/main" id="{13429413-331F-4BBE-A58D-DCEE9CB71B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9642" y="1956684"/>
            <a:ext cx="1460692" cy="1460692"/>
          </a:xfrm>
          <a:prstGeom prst="rect">
            <a:avLst/>
          </a:prstGeom>
          <a:ln>
            <a:noFill/>
          </a:ln>
        </p:spPr>
      </p:pic>
      <p:pic>
        <p:nvPicPr>
          <p:cNvPr id="36" name="Picture 35" descr="A picture containing text, businesscard, vector graphics&#10;&#10;Description automatically generated">
            <a:extLst>
              <a:ext uri="{FF2B5EF4-FFF2-40B4-BE49-F238E27FC236}">
                <a16:creationId xmlns:a16="http://schemas.microsoft.com/office/drawing/2014/main" id="{A98E837F-C8D2-4C6E-9986-4B9907496C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39866" y="1891647"/>
            <a:ext cx="1460692" cy="1460692"/>
          </a:xfrm>
          <a:prstGeom prst="rect">
            <a:avLst/>
          </a:prstGeom>
          <a:ln>
            <a:noFill/>
          </a:ln>
        </p:spPr>
      </p:pic>
      <p:pic>
        <p:nvPicPr>
          <p:cNvPr id="34" name="Picture 33" descr="A picture containing text, businesscard, vector graphics&#10;&#10;Description automatically generated">
            <a:extLst>
              <a:ext uri="{FF2B5EF4-FFF2-40B4-BE49-F238E27FC236}">
                <a16:creationId xmlns:a16="http://schemas.microsoft.com/office/drawing/2014/main" id="{BB919A25-58DE-443A-AC39-406BBD57DC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99623" y="1968308"/>
            <a:ext cx="1460692" cy="1460692"/>
          </a:xfrm>
          <a:prstGeom prst="rect">
            <a:avLst/>
          </a:prstGeom>
          <a:ln>
            <a:noFill/>
          </a:ln>
        </p:spPr>
      </p:pic>
      <p:pic>
        <p:nvPicPr>
          <p:cNvPr id="32" name="Picture 31" descr="A picture containing text, businesscard&#10;&#10;Description automatically generated">
            <a:extLst>
              <a:ext uri="{FF2B5EF4-FFF2-40B4-BE49-F238E27FC236}">
                <a16:creationId xmlns:a16="http://schemas.microsoft.com/office/drawing/2014/main" id="{9803C917-DDC3-4E54-8950-3D9A6BF927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475" y="3493414"/>
            <a:ext cx="1460692" cy="1460692"/>
          </a:xfrm>
          <a:prstGeom prst="rect">
            <a:avLst/>
          </a:prstGeom>
          <a:ln>
            <a:noFill/>
          </a:ln>
        </p:spPr>
      </p:pic>
      <p:pic>
        <p:nvPicPr>
          <p:cNvPr id="30" name="Picture 29" descr="A picture containing text, businesscard&#10;&#10;Description automatically generated">
            <a:extLst>
              <a:ext uri="{FF2B5EF4-FFF2-40B4-BE49-F238E27FC236}">
                <a16:creationId xmlns:a16="http://schemas.microsoft.com/office/drawing/2014/main" id="{C3D59AD1-5320-40C6-8F96-6FD375B1328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9856" y="3544142"/>
            <a:ext cx="1460692" cy="1460692"/>
          </a:xfrm>
          <a:prstGeom prst="rect">
            <a:avLst/>
          </a:prstGeom>
          <a:ln>
            <a:noFill/>
          </a:ln>
        </p:spPr>
      </p:pic>
      <p:pic>
        <p:nvPicPr>
          <p:cNvPr id="28" name="Picture 27" descr="A picture containing text, businesscard&#10;&#10;Description automatically generated">
            <a:extLst>
              <a:ext uri="{FF2B5EF4-FFF2-40B4-BE49-F238E27FC236}">
                <a16:creationId xmlns:a16="http://schemas.microsoft.com/office/drawing/2014/main" id="{C00F4E9E-1377-47D7-8E8D-7F90E9A80A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29188" y="3555439"/>
            <a:ext cx="1460692" cy="1460692"/>
          </a:xfrm>
          <a:prstGeom prst="rect">
            <a:avLst/>
          </a:prstGeom>
          <a:ln>
            <a:noFill/>
          </a:ln>
        </p:spPr>
      </p:pic>
      <p:pic>
        <p:nvPicPr>
          <p:cNvPr id="26" name="Picture 25" descr="A picture containing text, businesscard&#10;&#10;Description automatically generated">
            <a:extLst>
              <a:ext uri="{FF2B5EF4-FFF2-40B4-BE49-F238E27FC236}">
                <a16:creationId xmlns:a16="http://schemas.microsoft.com/office/drawing/2014/main" id="{66812269-7D30-409A-A646-B65C8EEADCE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36989" y="3555439"/>
            <a:ext cx="1460692" cy="1460692"/>
          </a:xfrm>
          <a:prstGeom prst="rect">
            <a:avLst/>
          </a:prstGeom>
          <a:ln>
            <a:noFill/>
          </a:ln>
        </p:spPr>
      </p:pic>
      <p:pic>
        <p:nvPicPr>
          <p:cNvPr id="24" name="Picture 23" descr="A picture containing text, businesscard&#10;&#10;Description automatically generated">
            <a:extLst>
              <a:ext uri="{FF2B5EF4-FFF2-40B4-BE49-F238E27FC236}">
                <a16:creationId xmlns:a16="http://schemas.microsoft.com/office/drawing/2014/main" id="{B874EC2F-0724-400E-9210-9CE972F289C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53199" y="3555439"/>
            <a:ext cx="1460692" cy="1460692"/>
          </a:xfrm>
          <a:prstGeom prst="rect">
            <a:avLst/>
          </a:prstGeom>
          <a:ln>
            <a:noFill/>
          </a:ln>
        </p:spPr>
      </p:pic>
      <p:pic>
        <p:nvPicPr>
          <p:cNvPr id="22" name="Picture 21" descr="A picture containing text, businesscard, envelope&#10;&#10;Description automatically generated">
            <a:extLst>
              <a:ext uri="{FF2B5EF4-FFF2-40B4-BE49-F238E27FC236}">
                <a16:creationId xmlns:a16="http://schemas.microsoft.com/office/drawing/2014/main" id="{EA8EE903-5C8E-4EF4-AA39-191B9E09A5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48677" y="3544142"/>
            <a:ext cx="1460692" cy="1460692"/>
          </a:xfrm>
          <a:prstGeom prst="rect">
            <a:avLst/>
          </a:prstGeom>
          <a:ln>
            <a:noFill/>
          </a:ln>
        </p:spPr>
      </p:pic>
      <p:pic>
        <p:nvPicPr>
          <p:cNvPr id="20" name="Picture 19" descr="A picture containing text, businesscard, stationary, envelope&#10;&#10;Description automatically generated">
            <a:extLst>
              <a:ext uri="{FF2B5EF4-FFF2-40B4-BE49-F238E27FC236}">
                <a16:creationId xmlns:a16="http://schemas.microsoft.com/office/drawing/2014/main" id="{2653144D-4BDA-4E66-BA30-C7C08F32CB5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6475" y="5142570"/>
            <a:ext cx="1460692" cy="1460692"/>
          </a:xfrm>
          <a:prstGeom prst="rect">
            <a:avLst/>
          </a:prstGeom>
          <a:ln>
            <a:noFill/>
          </a:ln>
        </p:spPr>
      </p:pic>
      <p:pic>
        <p:nvPicPr>
          <p:cNvPr id="18" name="Picture 17" descr="A picture containing text, businesscard, envelope&#10;&#10;Description automatically generated">
            <a:extLst>
              <a:ext uri="{FF2B5EF4-FFF2-40B4-BE49-F238E27FC236}">
                <a16:creationId xmlns:a16="http://schemas.microsoft.com/office/drawing/2014/main" id="{7EFBA8D4-13F7-49E2-B057-59354505838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29856" y="5154194"/>
            <a:ext cx="1460692" cy="1460692"/>
          </a:xfrm>
          <a:prstGeom prst="rect">
            <a:avLst/>
          </a:prstGeom>
          <a:ln>
            <a:noFill/>
          </a:ln>
        </p:spPr>
      </p:pic>
      <p:pic>
        <p:nvPicPr>
          <p:cNvPr id="16" name="Picture 15" descr="A picture containing text, businesscard, stationary, envelope&#10;&#10;Description automatically generated">
            <a:extLst>
              <a:ext uri="{FF2B5EF4-FFF2-40B4-BE49-F238E27FC236}">
                <a16:creationId xmlns:a16="http://schemas.microsoft.com/office/drawing/2014/main" id="{7880E980-9815-4E92-B1B0-0B7D3BB31A0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29188" y="5154194"/>
            <a:ext cx="1460692" cy="1460692"/>
          </a:xfrm>
          <a:prstGeom prst="rect">
            <a:avLst/>
          </a:prstGeom>
          <a:ln>
            <a:noFill/>
          </a:ln>
        </p:spPr>
      </p:pic>
      <p:pic>
        <p:nvPicPr>
          <p:cNvPr id="14" name="Picture 13" descr="A picture containing text, businesscard, stationary, envelope&#10;&#10;Description automatically generated">
            <a:extLst>
              <a:ext uri="{FF2B5EF4-FFF2-40B4-BE49-F238E27FC236}">
                <a16:creationId xmlns:a16="http://schemas.microsoft.com/office/drawing/2014/main" id="{5F28CD70-3985-4ED9-9485-3196B31B4C9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36989" y="5154194"/>
            <a:ext cx="1460692" cy="1460692"/>
          </a:xfrm>
          <a:prstGeom prst="rect">
            <a:avLst/>
          </a:prstGeom>
          <a:ln>
            <a:noFill/>
          </a:ln>
        </p:spPr>
      </p:pic>
      <p:pic>
        <p:nvPicPr>
          <p:cNvPr id="12" name="Picture 11" descr="A picture containing text, businesscard, stationary, envelope&#10;&#10;Description automatically generated">
            <a:extLst>
              <a:ext uri="{FF2B5EF4-FFF2-40B4-BE49-F238E27FC236}">
                <a16:creationId xmlns:a16="http://schemas.microsoft.com/office/drawing/2014/main" id="{B85350D3-8DB8-44D9-A2CC-BDB230DDBF3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73033" y="5142570"/>
            <a:ext cx="1460692" cy="1460692"/>
          </a:xfrm>
          <a:prstGeom prst="rect">
            <a:avLst/>
          </a:prstGeom>
          <a:ln>
            <a:noFill/>
          </a:ln>
        </p:spPr>
      </p:pic>
      <p:pic>
        <p:nvPicPr>
          <p:cNvPr id="10" name="Picture 9" descr="A picture containing text, businesscard, stationary, envelope&#10;&#10;Description automatically generated">
            <a:extLst>
              <a:ext uri="{FF2B5EF4-FFF2-40B4-BE49-F238E27FC236}">
                <a16:creationId xmlns:a16="http://schemas.microsoft.com/office/drawing/2014/main" id="{BEEBEF42-D029-4BE2-A676-6480B88797F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936414" y="5116955"/>
            <a:ext cx="1460692" cy="1460692"/>
          </a:xfrm>
          <a:prstGeom prst="rect">
            <a:avLst/>
          </a:prstGeom>
          <a:ln>
            <a:noFill/>
          </a:ln>
        </p:spPr>
      </p:pic>
      <p:pic>
        <p:nvPicPr>
          <p:cNvPr id="8" name="Picture 7" descr="A picture containing text, stationary, businesscard, envelope&#10;&#10;Description automatically generated">
            <a:extLst>
              <a:ext uri="{FF2B5EF4-FFF2-40B4-BE49-F238E27FC236}">
                <a16:creationId xmlns:a16="http://schemas.microsoft.com/office/drawing/2014/main" id="{1C77802B-6C13-497C-AC1A-52BD43A278C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572458" y="5106834"/>
            <a:ext cx="1460692" cy="1460692"/>
          </a:xfrm>
          <a:prstGeom prst="rect">
            <a:avLst/>
          </a:prstGeom>
          <a:ln>
            <a:noFill/>
          </a:ln>
        </p:spPr>
      </p:pic>
    </p:spTree>
    <p:extLst>
      <p:ext uri="{BB962C8B-B14F-4D97-AF65-F5344CB8AC3E}">
        <p14:creationId xmlns:p14="http://schemas.microsoft.com/office/powerpoint/2010/main" val="3389430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6B3C26A-E100-4735-BC96-B141E7185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104" y="1459395"/>
            <a:ext cx="3939209" cy="3939209"/>
          </a:xfrm>
          <a:prstGeom prst="rect">
            <a:avLst/>
          </a:prstGeom>
        </p:spPr>
      </p:pic>
    </p:spTree>
    <p:extLst>
      <p:ext uri="{BB962C8B-B14F-4D97-AF65-F5344CB8AC3E}">
        <p14:creationId xmlns:p14="http://schemas.microsoft.com/office/powerpoint/2010/main" val="208349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1E7CC-AFB7-4171-9E17-9988C17C268E}"/>
              </a:ext>
            </a:extLst>
          </p:cNvPr>
          <p:cNvSpPr/>
          <p:nvPr/>
        </p:nvSpPr>
        <p:spPr>
          <a:xfrm>
            <a:off x="276225" y="269875"/>
            <a:ext cx="11639550" cy="631825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138AE8B-C093-4007-BDF8-BA87A31C54BE}"/>
              </a:ext>
            </a:extLst>
          </p:cNvPr>
          <p:cNvSpPr/>
          <p:nvPr/>
        </p:nvSpPr>
        <p:spPr>
          <a:xfrm>
            <a:off x="276225" y="2551837"/>
            <a:ext cx="11520990" cy="1569660"/>
          </a:xfrm>
          <a:prstGeom prst="rect">
            <a:avLst/>
          </a:prstGeom>
          <a:noFill/>
        </p:spPr>
        <p:txBody>
          <a:bodyPr wrap="square" lIns="91440" tIns="45720" rIns="91440" bIns="45720">
            <a:spAutoFit/>
          </a:bodyPr>
          <a:lstStyle/>
          <a:p>
            <a:pPr algn="ctr"/>
            <a:r>
              <a:rPr lang="en-US" sz="4800" cap="none" spc="0" dirty="0">
                <a:ln w="0"/>
                <a:solidFill>
                  <a:schemeClr val="tx1"/>
                </a:solidFill>
                <a:latin typeface="Arial Black" panose="020B0A04020102020204" pitchFamily="34" charset="0"/>
              </a:rPr>
              <a:t>Before We Start Lets Learn The Basics</a:t>
            </a:r>
            <a:endParaRPr lang="en-US" sz="4800" cap="none" spc="0" dirty="0">
              <a:ln w="0"/>
              <a:solidFill>
                <a:schemeClr val="tx1"/>
              </a:solidFill>
            </a:endParaRPr>
          </a:p>
        </p:txBody>
      </p:sp>
    </p:spTree>
    <p:extLst>
      <p:ext uri="{BB962C8B-B14F-4D97-AF65-F5344CB8AC3E}">
        <p14:creationId xmlns:p14="http://schemas.microsoft.com/office/powerpoint/2010/main" val="240989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5082192" y="2644170"/>
            <a:ext cx="4086376"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rPr>
              <a:t>Blender</a:t>
            </a:r>
            <a:endParaRPr lang="en-US" sz="9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1E392818-785F-4A15-AB17-65EB7018C593}"/>
              </a:ext>
            </a:extLst>
          </p:cNvPr>
          <p:cNvSpPr/>
          <p:nvPr/>
        </p:nvSpPr>
        <p:spPr>
          <a:xfrm>
            <a:off x="3515738"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74372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C4997-7AC8-49D8-99E0-685A6BD95411}"/>
              </a:ext>
            </a:extLst>
          </p:cNvPr>
          <p:cNvPicPr>
            <a:picLocks noChangeAspect="1"/>
          </p:cNvPicPr>
          <p:nvPr/>
        </p:nvPicPr>
        <p:blipFill>
          <a:blip r:embed="rId3"/>
          <a:stretch>
            <a:fillRect/>
          </a:stretch>
        </p:blipFill>
        <p:spPr>
          <a:xfrm>
            <a:off x="1130945" y="1710610"/>
            <a:ext cx="4382972" cy="3657599"/>
          </a:xfrm>
          <a:prstGeom prst="rect">
            <a:avLst/>
          </a:prstGeom>
        </p:spPr>
      </p:pic>
      <p:sp>
        <p:nvSpPr>
          <p:cNvPr id="4" name="Rectangle 3">
            <a:extLst>
              <a:ext uri="{FF2B5EF4-FFF2-40B4-BE49-F238E27FC236}">
                <a16:creationId xmlns:a16="http://schemas.microsoft.com/office/drawing/2014/main" id="{2C075522-AD3B-459B-BDB5-4FF56223FD0A}"/>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To download Blender:</a:t>
            </a:r>
          </a:p>
        </p:txBody>
      </p:sp>
      <p:pic>
        <p:nvPicPr>
          <p:cNvPr id="6" name="Picture 5">
            <a:extLst>
              <a:ext uri="{FF2B5EF4-FFF2-40B4-BE49-F238E27FC236}">
                <a16:creationId xmlns:a16="http://schemas.microsoft.com/office/drawing/2014/main" id="{48F5487E-D4C9-45FB-9A73-5C0470DD3A0D}"/>
              </a:ext>
            </a:extLst>
          </p:cNvPr>
          <p:cNvPicPr>
            <a:picLocks noChangeAspect="1"/>
          </p:cNvPicPr>
          <p:nvPr/>
        </p:nvPicPr>
        <p:blipFill rotWithShape="1">
          <a:blip r:embed="rId4"/>
          <a:srcRect l="10421" r="8761" b="8504"/>
          <a:stretch/>
        </p:blipFill>
        <p:spPr>
          <a:xfrm>
            <a:off x="6678084" y="1710610"/>
            <a:ext cx="4382972" cy="3657599"/>
          </a:xfrm>
          <a:prstGeom prst="rect">
            <a:avLst/>
          </a:prstGeom>
        </p:spPr>
      </p:pic>
      <p:sp>
        <p:nvSpPr>
          <p:cNvPr id="7" name="TextBox 6">
            <a:extLst>
              <a:ext uri="{FF2B5EF4-FFF2-40B4-BE49-F238E27FC236}">
                <a16:creationId xmlns:a16="http://schemas.microsoft.com/office/drawing/2014/main" id="{0A5DA708-89C4-4E2A-92C1-6AC0B1586069}"/>
              </a:ext>
            </a:extLst>
          </p:cNvPr>
          <p:cNvSpPr txBox="1"/>
          <p:nvPr/>
        </p:nvSpPr>
        <p:spPr>
          <a:xfrm>
            <a:off x="1475152" y="5617535"/>
            <a:ext cx="4929612" cy="646331"/>
          </a:xfrm>
          <a:prstGeom prst="rect">
            <a:avLst/>
          </a:prstGeom>
          <a:noFill/>
        </p:spPr>
        <p:txBody>
          <a:bodyPr wrap="square" rtlCol="0">
            <a:spAutoFit/>
          </a:bodyPr>
          <a:lstStyle/>
          <a:p>
            <a:pPr marL="342900" indent="-342900">
              <a:buAutoNum type="arabicPeriod"/>
            </a:pPr>
            <a:r>
              <a:rPr lang="en-US" dirty="0"/>
              <a:t>Search blender in your browser </a:t>
            </a:r>
          </a:p>
          <a:p>
            <a:pPr marL="342900" indent="-342900">
              <a:buAutoNum type="arabicPeriod"/>
            </a:pPr>
            <a:r>
              <a:rPr lang="en-US" dirty="0"/>
              <a:t>And click on “</a:t>
            </a:r>
            <a:r>
              <a:rPr lang="en-US" dirty="0">
                <a:solidFill>
                  <a:srgbClr val="FF0000"/>
                </a:solidFill>
              </a:rPr>
              <a:t>download</a:t>
            </a:r>
            <a:r>
              <a:rPr lang="en-US" dirty="0"/>
              <a:t>“</a:t>
            </a:r>
          </a:p>
        </p:txBody>
      </p:sp>
      <p:sp>
        <p:nvSpPr>
          <p:cNvPr id="8" name="TextBox 7">
            <a:extLst>
              <a:ext uri="{FF2B5EF4-FFF2-40B4-BE49-F238E27FC236}">
                <a16:creationId xmlns:a16="http://schemas.microsoft.com/office/drawing/2014/main" id="{666E4926-3E6D-4625-A30F-79D3882BBC5A}"/>
              </a:ext>
            </a:extLst>
          </p:cNvPr>
          <p:cNvSpPr txBox="1"/>
          <p:nvPr/>
        </p:nvSpPr>
        <p:spPr>
          <a:xfrm>
            <a:off x="6795248" y="5617535"/>
            <a:ext cx="4939552" cy="646331"/>
          </a:xfrm>
          <a:prstGeom prst="rect">
            <a:avLst/>
          </a:prstGeom>
          <a:noFill/>
        </p:spPr>
        <p:txBody>
          <a:bodyPr wrap="square" rtlCol="0">
            <a:spAutoFit/>
          </a:bodyPr>
          <a:lstStyle/>
          <a:p>
            <a:r>
              <a:rPr lang="en-US" dirty="0"/>
              <a:t>3. You can download it for your computer’s operating system</a:t>
            </a:r>
          </a:p>
        </p:txBody>
      </p:sp>
    </p:spTree>
    <p:extLst>
      <p:ext uri="{BB962C8B-B14F-4D97-AF65-F5344CB8AC3E}">
        <p14:creationId xmlns:p14="http://schemas.microsoft.com/office/powerpoint/2010/main" val="29034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BCAB4D-8150-42FE-9D0A-F95D7E53DEA8}"/>
              </a:ext>
            </a:extLst>
          </p:cNvPr>
          <p:cNvSpPr/>
          <p:nvPr/>
        </p:nvSpPr>
        <p:spPr>
          <a:xfrm>
            <a:off x="6964771" y="0"/>
            <a:ext cx="5227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48CB66CF-6AE8-461B-9C86-2F19F9C723F0}"/>
              </a:ext>
            </a:extLst>
          </p:cNvPr>
          <p:cNvGraphicFramePr>
            <a:graphicFrameLocks noGrp="1"/>
          </p:cNvGraphicFramePr>
          <p:nvPr>
            <p:extLst>
              <p:ext uri="{D42A27DB-BD31-4B8C-83A1-F6EECF244321}">
                <p14:modId xmlns:p14="http://schemas.microsoft.com/office/powerpoint/2010/main" val="1620391904"/>
              </p:ext>
            </p:extLst>
          </p:nvPr>
        </p:nvGraphicFramePr>
        <p:xfrm>
          <a:off x="154333" y="225286"/>
          <a:ext cx="6718852" cy="6407427"/>
        </p:xfrm>
        <a:graphic>
          <a:graphicData uri="http://schemas.openxmlformats.org/drawingml/2006/table">
            <a:tbl>
              <a:tblPr/>
              <a:tblGrid>
                <a:gridCol w="6718852">
                  <a:extLst>
                    <a:ext uri="{9D8B030D-6E8A-4147-A177-3AD203B41FA5}">
                      <a16:colId xmlns:a16="http://schemas.microsoft.com/office/drawing/2014/main" val="477868326"/>
                    </a:ext>
                  </a:extLst>
                </a:gridCol>
              </a:tblGrid>
              <a:tr h="6407427">
                <a:tc>
                  <a:txBody>
                    <a:bodyPr/>
                    <a:lstStyle/>
                    <a:p>
                      <a:pPr rtl="0" fontAlgn="t">
                        <a:spcBef>
                          <a:spcPts val="0"/>
                        </a:spcBef>
                        <a:spcAft>
                          <a:spcPts val="0"/>
                        </a:spcAft>
                      </a:pP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bpy</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verts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faces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7</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6</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6</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6</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7</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7</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mymesh = </a:t>
                      </a:r>
                      <a:r>
                        <a:rPr lang="en-US" sz="1800" b="0" i="0" u="none" strike="noStrike" dirty="0" err="1">
                          <a:solidFill>
                            <a:srgbClr val="FFFFFF"/>
                          </a:solidFill>
                          <a:effectLst/>
                          <a:latin typeface="Consolas" panose="020B0609020204030204" pitchFamily="49" charset="0"/>
                        </a:rPr>
                        <a:t>bpy.data.meshes.new</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"Cube"</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myobject = </a:t>
                      </a:r>
                      <a:r>
                        <a:rPr lang="en-US" sz="1800" b="0" i="0" u="none" strike="noStrike" dirty="0" err="1">
                          <a:solidFill>
                            <a:srgbClr val="FFFFFF"/>
                          </a:solidFill>
                          <a:effectLst/>
                          <a:latin typeface="Consolas" panose="020B0609020204030204" pitchFamily="49" charset="0"/>
                        </a:rPr>
                        <a:t>bpy.data.objects.new</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"Cube"</a:t>
                      </a:r>
                      <a:r>
                        <a:rPr lang="en-US" sz="1800" b="0" i="0" u="none" strike="noStrike" dirty="0">
                          <a:solidFill>
                            <a:srgbClr val="FFFFFF"/>
                          </a:solidFill>
                          <a:effectLst/>
                          <a:latin typeface="Consolas" panose="020B0609020204030204" pitchFamily="49" charset="0"/>
                        </a:rPr>
                        <a:t>, mymesh)</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myobject.location</a:t>
                      </a:r>
                      <a:r>
                        <a:rPr lang="en-US" sz="1800" b="0" i="0" u="none" strike="noStrike" dirty="0">
                          <a:solidFill>
                            <a:srgbClr val="FFFFFF"/>
                          </a:solidFill>
                          <a:effectLst/>
                          <a:latin typeface="Consolas" panose="020B0609020204030204" pitchFamily="49" charset="0"/>
                        </a:rPr>
                        <a:t> = </a:t>
                      </a:r>
                      <a:r>
                        <a:rPr lang="en-US" sz="1800" b="0" i="0" u="none" strike="noStrike" dirty="0" err="1">
                          <a:solidFill>
                            <a:srgbClr val="FFFFFF"/>
                          </a:solidFill>
                          <a:effectLst/>
                          <a:latin typeface="Consolas" panose="020B0609020204030204" pitchFamily="49" charset="0"/>
                        </a:rPr>
                        <a:t>bpy.context.scene.cursor.location</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bpy.context.collection.objects.link</a:t>
                      </a:r>
                      <a:r>
                        <a:rPr lang="en-US" sz="1800" b="0" i="0" u="none" strike="noStrike" dirty="0">
                          <a:solidFill>
                            <a:srgbClr val="FFFFFF"/>
                          </a:solidFill>
                          <a:effectLst/>
                          <a:latin typeface="Consolas" panose="020B0609020204030204" pitchFamily="49" charset="0"/>
                        </a:rPr>
                        <a:t>(myobject)</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mymesh.from_pydata</a:t>
                      </a:r>
                      <a:r>
                        <a:rPr lang="en-US" sz="1800" b="0" i="0" u="none" strike="noStrike" dirty="0">
                          <a:solidFill>
                            <a:srgbClr val="FFFFFF"/>
                          </a:solidFill>
                          <a:effectLst/>
                          <a:latin typeface="Consolas" panose="020B0609020204030204" pitchFamily="49" charset="0"/>
                        </a:rPr>
                        <a:t> (verts, [], faces)</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mymesh.update</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calc_edges</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FCC28C"/>
                          </a:solidFill>
                          <a:effectLst/>
                          <a:latin typeface="Consolas" panose="020B0609020204030204" pitchFamily="49" charset="0"/>
                        </a:rPr>
                        <a:t>True</a:t>
                      </a:r>
                      <a:r>
                        <a:rPr lang="en-US" sz="18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3292787945"/>
                  </a:ext>
                </a:extLst>
              </a:tr>
            </a:tbl>
          </a:graphicData>
        </a:graphic>
      </p:graphicFrame>
      <p:pic>
        <p:nvPicPr>
          <p:cNvPr id="8" name="Picture 7">
            <a:extLst>
              <a:ext uri="{FF2B5EF4-FFF2-40B4-BE49-F238E27FC236}">
                <a16:creationId xmlns:a16="http://schemas.microsoft.com/office/drawing/2014/main" id="{1CB1005D-B391-49CC-BBB2-F89B43CE6A0C}"/>
              </a:ext>
            </a:extLst>
          </p:cNvPr>
          <p:cNvPicPr>
            <a:picLocks noChangeAspect="1"/>
          </p:cNvPicPr>
          <p:nvPr/>
        </p:nvPicPr>
        <p:blipFill rotWithShape="1">
          <a:blip r:embed="rId3"/>
          <a:srcRect t="15485" b="13193"/>
          <a:stretch/>
        </p:blipFill>
        <p:spPr>
          <a:xfrm>
            <a:off x="7389594" y="1885951"/>
            <a:ext cx="4357906" cy="3295650"/>
          </a:xfrm>
          <a:prstGeom prst="rect">
            <a:avLst/>
          </a:prstGeom>
        </p:spPr>
      </p:pic>
    </p:spTree>
    <p:extLst>
      <p:ext uri="{BB962C8B-B14F-4D97-AF65-F5344CB8AC3E}">
        <p14:creationId xmlns:p14="http://schemas.microsoft.com/office/powerpoint/2010/main" val="2380589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08F59B-2712-4905-9C9E-A82930C18EA2}"/>
              </a:ext>
            </a:extLst>
          </p:cNvPr>
          <p:cNvPicPr>
            <a:picLocks noChangeAspect="1"/>
          </p:cNvPicPr>
          <p:nvPr/>
        </p:nvPicPr>
        <p:blipFill>
          <a:blip r:embed="rId3"/>
          <a:stretch>
            <a:fillRect/>
          </a:stretch>
        </p:blipFill>
        <p:spPr>
          <a:xfrm>
            <a:off x="4735456" y="2124506"/>
            <a:ext cx="3424041" cy="3087475"/>
          </a:xfrm>
          <a:prstGeom prst="rect">
            <a:avLst/>
          </a:prstGeom>
        </p:spPr>
      </p:pic>
      <p:pic>
        <p:nvPicPr>
          <p:cNvPr id="6" name="Picture 5">
            <a:extLst>
              <a:ext uri="{FF2B5EF4-FFF2-40B4-BE49-F238E27FC236}">
                <a16:creationId xmlns:a16="http://schemas.microsoft.com/office/drawing/2014/main" id="{219A810E-AFF9-4885-A9EF-01BDA398902B}"/>
              </a:ext>
            </a:extLst>
          </p:cNvPr>
          <p:cNvPicPr>
            <a:picLocks noChangeAspect="1"/>
          </p:cNvPicPr>
          <p:nvPr/>
        </p:nvPicPr>
        <p:blipFill>
          <a:blip r:embed="rId4"/>
          <a:stretch>
            <a:fillRect/>
          </a:stretch>
        </p:blipFill>
        <p:spPr>
          <a:xfrm>
            <a:off x="401842" y="2124505"/>
            <a:ext cx="3648063" cy="3087476"/>
          </a:xfrm>
          <a:prstGeom prst="rect">
            <a:avLst/>
          </a:prstGeom>
        </p:spPr>
      </p:pic>
      <p:sp>
        <p:nvSpPr>
          <p:cNvPr id="8" name="TextBox 7">
            <a:extLst>
              <a:ext uri="{FF2B5EF4-FFF2-40B4-BE49-F238E27FC236}">
                <a16:creationId xmlns:a16="http://schemas.microsoft.com/office/drawing/2014/main" id="{50CA30AB-C23E-413C-A9E9-A49B1C46DD4E}"/>
              </a:ext>
            </a:extLst>
          </p:cNvPr>
          <p:cNvSpPr txBox="1"/>
          <p:nvPr/>
        </p:nvSpPr>
        <p:spPr>
          <a:xfrm>
            <a:off x="1037655" y="5416060"/>
            <a:ext cx="2376435" cy="646331"/>
          </a:xfrm>
          <a:prstGeom prst="rect">
            <a:avLst/>
          </a:prstGeom>
          <a:noFill/>
        </p:spPr>
        <p:txBody>
          <a:bodyPr wrap="square" rtlCol="0">
            <a:spAutoFit/>
          </a:bodyPr>
          <a:lstStyle/>
          <a:p>
            <a:pPr algn="ctr"/>
            <a:r>
              <a:rPr lang="en-US" dirty="0"/>
              <a:t>Before Subdivision</a:t>
            </a:r>
            <a:r>
              <a:rPr lang="en-US" sz="1800" dirty="0">
                <a:solidFill>
                  <a:schemeClr val="tx1"/>
                </a:solidFill>
                <a:latin typeface="+mj-lt"/>
                <a:ea typeface="+mj-ea"/>
                <a:cs typeface="+mj-cs"/>
              </a:rPr>
              <a:t> </a:t>
            </a:r>
          </a:p>
          <a:p>
            <a:endParaRPr lang="en-US" dirty="0"/>
          </a:p>
        </p:txBody>
      </p:sp>
      <p:sp>
        <p:nvSpPr>
          <p:cNvPr id="9" name="TextBox 8">
            <a:extLst>
              <a:ext uri="{FF2B5EF4-FFF2-40B4-BE49-F238E27FC236}">
                <a16:creationId xmlns:a16="http://schemas.microsoft.com/office/drawing/2014/main" id="{3FE69575-96A9-410F-B512-55DB9D6DC2B0}"/>
              </a:ext>
            </a:extLst>
          </p:cNvPr>
          <p:cNvSpPr txBox="1"/>
          <p:nvPr/>
        </p:nvSpPr>
        <p:spPr>
          <a:xfrm>
            <a:off x="5259258" y="5452904"/>
            <a:ext cx="2376435" cy="646331"/>
          </a:xfrm>
          <a:prstGeom prst="rect">
            <a:avLst/>
          </a:prstGeom>
          <a:noFill/>
        </p:spPr>
        <p:txBody>
          <a:bodyPr wrap="square" rtlCol="0">
            <a:spAutoFit/>
          </a:bodyPr>
          <a:lstStyle/>
          <a:p>
            <a:pPr algn="ctr"/>
            <a:r>
              <a:rPr lang="en-US" dirty="0"/>
              <a:t>After Subdivision</a:t>
            </a:r>
            <a:r>
              <a:rPr lang="en-US" sz="1800" dirty="0">
                <a:solidFill>
                  <a:schemeClr val="tx1"/>
                </a:solidFill>
                <a:latin typeface="+mj-lt"/>
                <a:ea typeface="+mj-ea"/>
                <a:cs typeface="+mj-cs"/>
              </a:rPr>
              <a:t> </a:t>
            </a:r>
          </a:p>
          <a:p>
            <a:endParaRPr lang="en-US" dirty="0"/>
          </a:p>
        </p:txBody>
      </p:sp>
      <p:pic>
        <p:nvPicPr>
          <p:cNvPr id="11" name="Picture 10">
            <a:extLst>
              <a:ext uri="{FF2B5EF4-FFF2-40B4-BE49-F238E27FC236}">
                <a16:creationId xmlns:a16="http://schemas.microsoft.com/office/drawing/2014/main" id="{B0F36B60-E776-4BC2-9601-BFC5A11B17B3}"/>
              </a:ext>
            </a:extLst>
          </p:cNvPr>
          <p:cNvPicPr>
            <a:picLocks noChangeAspect="1"/>
          </p:cNvPicPr>
          <p:nvPr/>
        </p:nvPicPr>
        <p:blipFill>
          <a:blip r:embed="rId5"/>
          <a:stretch>
            <a:fillRect/>
          </a:stretch>
        </p:blipFill>
        <p:spPr>
          <a:xfrm>
            <a:off x="8581815" y="1493403"/>
            <a:ext cx="3450209" cy="4349680"/>
          </a:xfrm>
          <a:prstGeom prst="rect">
            <a:avLst/>
          </a:prstGeom>
        </p:spPr>
      </p:pic>
      <p:sp>
        <p:nvSpPr>
          <p:cNvPr id="7" name="Rectangle 6">
            <a:extLst>
              <a:ext uri="{FF2B5EF4-FFF2-40B4-BE49-F238E27FC236}">
                <a16:creationId xmlns:a16="http://schemas.microsoft.com/office/drawing/2014/main" id="{6C10DFD7-C57A-40AD-A4FB-936F020C461B}"/>
              </a:ext>
            </a:extLst>
          </p:cNvPr>
          <p:cNvSpPr/>
          <p:nvPr/>
        </p:nvSpPr>
        <p:spPr>
          <a:xfrm>
            <a:off x="9033468" y="3492635"/>
            <a:ext cx="2815213"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3906D02-C321-4D9B-B303-BA85FD818105}"/>
              </a:ext>
            </a:extLst>
          </p:cNvPr>
          <p:cNvSpPr/>
          <p:nvPr/>
        </p:nvSpPr>
        <p:spPr>
          <a:xfrm>
            <a:off x="8581816" y="5240452"/>
            <a:ext cx="351170"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F21BDB4B-9C3A-403D-B55C-284122F29790}"/>
              </a:ext>
            </a:extLst>
          </p:cNvPr>
          <p:cNvSpPr/>
          <p:nvPr/>
        </p:nvSpPr>
        <p:spPr>
          <a:xfrm>
            <a:off x="365124" y="489350"/>
            <a:ext cx="8391525"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Subdivision </a:t>
            </a:r>
          </a:p>
        </p:txBody>
      </p:sp>
    </p:spTree>
    <p:extLst>
      <p:ext uri="{BB962C8B-B14F-4D97-AF65-F5344CB8AC3E}">
        <p14:creationId xmlns:p14="http://schemas.microsoft.com/office/powerpoint/2010/main" val="55258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E8A2D-07A4-4703-A0A3-A5CA28E41281}"/>
              </a:ext>
            </a:extLst>
          </p:cNvPr>
          <p:cNvPicPr>
            <a:picLocks noChangeAspect="1"/>
          </p:cNvPicPr>
          <p:nvPr/>
        </p:nvPicPr>
        <p:blipFill rotWithShape="1">
          <a:blip r:embed="rId2"/>
          <a:srcRect l="13961" r="9903"/>
          <a:stretch/>
        </p:blipFill>
        <p:spPr>
          <a:xfrm>
            <a:off x="247650" y="1914276"/>
            <a:ext cx="3867150" cy="3204631"/>
          </a:xfrm>
          <a:prstGeom prst="rect">
            <a:avLst/>
          </a:prstGeom>
        </p:spPr>
      </p:pic>
      <p:pic>
        <p:nvPicPr>
          <p:cNvPr id="4" name="Picture 3">
            <a:extLst>
              <a:ext uri="{FF2B5EF4-FFF2-40B4-BE49-F238E27FC236}">
                <a16:creationId xmlns:a16="http://schemas.microsoft.com/office/drawing/2014/main" id="{2486B8AC-6C9C-4B54-BD31-0538C795356C}"/>
              </a:ext>
            </a:extLst>
          </p:cNvPr>
          <p:cNvPicPr>
            <a:picLocks noChangeAspect="1"/>
          </p:cNvPicPr>
          <p:nvPr/>
        </p:nvPicPr>
        <p:blipFill>
          <a:blip r:embed="rId3"/>
          <a:stretch>
            <a:fillRect/>
          </a:stretch>
        </p:blipFill>
        <p:spPr>
          <a:xfrm>
            <a:off x="9290374" y="314714"/>
            <a:ext cx="2782867" cy="6228571"/>
          </a:xfrm>
          <a:prstGeom prst="rect">
            <a:avLst/>
          </a:prstGeom>
        </p:spPr>
      </p:pic>
      <p:pic>
        <p:nvPicPr>
          <p:cNvPr id="6" name="Picture 5">
            <a:extLst>
              <a:ext uri="{FF2B5EF4-FFF2-40B4-BE49-F238E27FC236}">
                <a16:creationId xmlns:a16="http://schemas.microsoft.com/office/drawing/2014/main" id="{64D73F0C-69E2-40E8-BF77-21A8A6A8BBC4}"/>
              </a:ext>
            </a:extLst>
          </p:cNvPr>
          <p:cNvPicPr>
            <a:picLocks noChangeAspect="1"/>
          </p:cNvPicPr>
          <p:nvPr/>
        </p:nvPicPr>
        <p:blipFill rotWithShape="1">
          <a:blip r:embed="rId4"/>
          <a:srcRect t="9664"/>
          <a:stretch/>
        </p:blipFill>
        <p:spPr>
          <a:xfrm>
            <a:off x="4902601" y="1914277"/>
            <a:ext cx="3936601" cy="3204631"/>
          </a:xfrm>
          <a:prstGeom prst="rect">
            <a:avLst/>
          </a:prstGeom>
        </p:spPr>
      </p:pic>
      <p:sp>
        <p:nvSpPr>
          <p:cNvPr id="7" name="TextBox 6">
            <a:extLst>
              <a:ext uri="{FF2B5EF4-FFF2-40B4-BE49-F238E27FC236}">
                <a16:creationId xmlns:a16="http://schemas.microsoft.com/office/drawing/2014/main" id="{A4B0C43B-5B5C-417E-AC91-B59463C2BBA9}"/>
              </a:ext>
            </a:extLst>
          </p:cNvPr>
          <p:cNvSpPr txBox="1"/>
          <p:nvPr/>
        </p:nvSpPr>
        <p:spPr>
          <a:xfrm>
            <a:off x="1037655" y="5416060"/>
            <a:ext cx="2376435" cy="369332"/>
          </a:xfrm>
          <a:prstGeom prst="rect">
            <a:avLst/>
          </a:prstGeom>
          <a:noFill/>
        </p:spPr>
        <p:txBody>
          <a:bodyPr wrap="square" rtlCol="0">
            <a:spAutoFit/>
          </a:bodyPr>
          <a:lstStyle/>
          <a:p>
            <a:pPr algn="ctr"/>
            <a:r>
              <a:rPr lang="en-US" dirty="0"/>
              <a:t>Before Solidify</a:t>
            </a:r>
          </a:p>
        </p:txBody>
      </p:sp>
      <p:sp>
        <p:nvSpPr>
          <p:cNvPr id="8" name="TextBox 7">
            <a:extLst>
              <a:ext uri="{FF2B5EF4-FFF2-40B4-BE49-F238E27FC236}">
                <a16:creationId xmlns:a16="http://schemas.microsoft.com/office/drawing/2014/main" id="{F4D1E54A-6DDF-4D20-8154-086D49F70F82}"/>
              </a:ext>
            </a:extLst>
          </p:cNvPr>
          <p:cNvSpPr txBox="1"/>
          <p:nvPr/>
        </p:nvSpPr>
        <p:spPr>
          <a:xfrm>
            <a:off x="5819205" y="5416060"/>
            <a:ext cx="2376435" cy="369332"/>
          </a:xfrm>
          <a:prstGeom prst="rect">
            <a:avLst/>
          </a:prstGeom>
          <a:noFill/>
        </p:spPr>
        <p:txBody>
          <a:bodyPr wrap="square" rtlCol="0">
            <a:spAutoFit/>
          </a:bodyPr>
          <a:lstStyle/>
          <a:p>
            <a:pPr algn="ctr"/>
            <a:r>
              <a:rPr lang="en-US" dirty="0"/>
              <a:t>After Solidify</a:t>
            </a:r>
          </a:p>
        </p:txBody>
      </p:sp>
      <p:sp>
        <p:nvSpPr>
          <p:cNvPr id="9" name="Rectangle 8">
            <a:extLst>
              <a:ext uri="{FF2B5EF4-FFF2-40B4-BE49-F238E27FC236}">
                <a16:creationId xmlns:a16="http://schemas.microsoft.com/office/drawing/2014/main" id="{F6DBBD28-A4E8-4B04-B116-CD9CA353B3D7}"/>
              </a:ext>
            </a:extLst>
          </p:cNvPr>
          <p:cNvSpPr/>
          <p:nvPr/>
        </p:nvSpPr>
        <p:spPr>
          <a:xfrm>
            <a:off x="9825038" y="3554547"/>
            <a:ext cx="2248203"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16D5F3B7-9F29-4E36-9E1A-024811BC2798}"/>
              </a:ext>
            </a:extLst>
          </p:cNvPr>
          <p:cNvSpPr/>
          <p:nvPr/>
        </p:nvSpPr>
        <p:spPr>
          <a:xfrm>
            <a:off x="9373866" y="3302115"/>
            <a:ext cx="306832" cy="30786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9193B75-517A-4EF4-9833-0E255B8E2476}"/>
              </a:ext>
            </a:extLst>
          </p:cNvPr>
          <p:cNvSpPr/>
          <p:nvPr/>
        </p:nvSpPr>
        <p:spPr>
          <a:xfrm>
            <a:off x="365124" y="489350"/>
            <a:ext cx="8391525"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Solidify</a:t>
            </a:r>
          </a:p>
        </p:txBody>
      </p:sp>
    </p:spTree>
    <p:extLst>
      <p:ext uri="{BB962C8B-B14F-4D97-AF65-F5344CB8AC3E}">
        <p14:creationId xmlns:p14="http://schemas.microsoft.com/office/powerpoint/2010/main" val="3187238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5052B-0B3C-47E3-80F7-81A8F53436F0}"/>
              </a:ext>
            </a:extLst>
          </p:cNvPr>
          <p:cNvPicPr>
            <a:picLocks noChangeAspect="1"/>
          </p:cNvPicPr>
          <p:nvPr/>
        </p:nvPicPr>
        <p:blipFill rotWithShape="1">
          <a:blip r:embed="rId2"/>
          <a:srcRect l="17149" t="16326" r="13121" b="15213"/>
          <a:stretch/>
        </p:blipFill>
        <p:spPr>
          <a:xfrm>
            <a:off x="8818562" y="3498850"/>
            <a:ext cx="2940050" cy="2514600"/>
          </a:xfrm>
          <a:prstGeom prst="rect">
            <a:avLst/>
          </a:prstGeom>
        </p:spPr>
      </p:pic>
      <p:pic>
        <p:nvPicPr>
          <p:cNvPr id="5" name="Picture 4">
            <a:extLst>
              <a:ext uri="{FF2B5EF4-FFF2-40B4-BE49-F238E27FC236}">
                <a16:creationId xmlns:a16="http://schemas.microsoft.com/office/drawing/2014/main" id="{6B1E1A22-0573-47C7-8A08-4B6DD3554BBE}"/>
              </a:ext>
            </a:extLst>
          </p:cNvPr>
          <p:cNvPicPr>
            <a:picLocks noChangeAspect="1"/>
          </p:cNvPicPr>
          <p:nvPr/>
        </p:nvPicPr>
        <p:blipFill rotWithShape="1">
          <a:blip r:embed="rId3"/>
          <a:srcRect b="47418"/>
          <a:stretch/>
        </p:blipFill>
        <p:spPr>
          <a:xfrm>
            <a:off x="3278186" y="181272"/>
            <a:ext cx="5426775" cy="1488777"/>
          </a:xfrm>
          <a:prstGeom prst="rect">
            <a:avLst/>
          </a:prstGeom>
        </p:spPr>
      </p:pic>
      <p:pic>
        <p:nvPicPr>
          <p:cNvPr id="7" name="Picture 6">
            <a:extLst>
              <a:ext uri="{FF2B5EF4-FFF2-40B4-BE49-F238E27FC236}">
                <a16:creationId xmlns:a16="http://schemas.microsoft.com/office/drawing/2014/main" id="{2EBABDF1-DEF6-485C-BF1E-6B3E99C6BE76}"/>
              </a:ext>
            </a:extLst>
          </p:cNvPr>
          <p:cNvPicPr>
            <a:picLocks noChangeAspect="1"/>
          </p:cNvPicPr>
          <p:nvPr/>
        </p:nvPicPr>
        <p:blipFill rotWithShape="1">
          <a:blip r:embed="rId4"/>
          <a:srcRect l="15356" t="4063" r="9602" b="11243"/>
          <a:stretch/>
        </p:blipFill>
        <p:spPr>
          <a:xfrm>
            <a:off x="762794" y="3498850"/>
            <a:ext cx="2940050" cy="2514600"/>
          </a:xfrm>
          <a:prstGeom prst="rect">
            <a:avLst/>
          </a:prstGeom>
        </p:spPr>
      </p:pic>
      <p:pic>
        <p:nvPicPr>
          <p:cNvPr id="9" name="Picture 8">
            <a:extLst>
              <a:ext uri="{FF2B5EF4-FFF2-40B4-BE49-F238E27FC236}">
                <a16:creationId xmlns:a16="http://schemas.microsoft.com/office/drawing/2014/main" id="{88A7A2E3-3E46-4E36-ACA4-7B1B5276FCBA}"/>
              </a:ext>
            </a:extLst>
          </p:cNvPr>
          <p:cNvPicPr>
            <a:picLocks noChangeAspect="1"/>
          </p:cNvPicPr>
          <p:nvPr/>
        </p:nvPicPr>
        <p:blipFill rotWithShape="1">
          <a:blip r:embed="rId5"/>
          <a:srcRect l="21219" t="15269" r="11139" b="10609"/>
          <a:stretch/>
        </p:blipFill>
        <p:spPr>
          <a:xfrm>
            <a:off x="4692649" y="3498850"/>
            <a:ext cx="2940050" cy="2514600"/>
          </a:xfrm>
          <a:prstGeom prst="rect">
            <a:avLst/>
          </a:prstGeom>
        </p:spPr>
      </p:pic>
      <p:sp>
        <p:nvSpPr>
          <p:cNvPr id="10" name="Rectangle 9">
            <a:extLst>
              <a:ext uri="{FF2B5EF4-FFF2-40B4-BE49-F238E27FC236}">
                <a16:creationId xmlns:a16="http://schemas.microsoft.com/office/drawing/2014/main" id="{0C8FC138-C19E-458F-B57F-719A67F32A38}"/>
              </a:ext>
            </a:extLst>
          </p:cNvPr>
          <p:cNvSpPr/>
          <p:nvPr/>
        </p:nvSpPr>
        <p:spPr>
          <a:xfrm>
            <a:off x="3449638" y="668942"/>
            <a:ext cx="2248203"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FD5EBCCF-E117-455D-A02F-D7BC394505DB}"/>
              </a:ext>
            </a:extLst>
          </p:cNvPr>
          <p:cNvSpPr/>
          <p:nvPr/>
        </p:nvSpPr>
        <p:spPr>
          <a:xfrm>
            <a:off x="6096000" y="668942"/>
            <a:ext cx="1231900" cy="41055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E0B36C7-FA5C-495E-AD7E-80875D7D56A0}"/>
              </a:ext>
            </a:extLst>
          </p:cNvPr>
          <p:cNvCxnSpPr>
            <a:cxnSpLocks/>
            <a:endCxn id="7" idx="0"/>
          </p:cNvCxnSpPr>
          <p:nvPr/>
        </p:nvCxnSpPr>
        <p:spPr>
          <a:xfrm flipH="1">
            <a:off x="2232819" y="1079500"/>
            <a:ext cx="4098134" cy="2419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AAB68C7-E2B8-4254-800F-CEFC9D8E5B48}"/>
              </a:ext>
            </a:extLst>
          </p:cNvPr>
          <p:cNvCxnSpPr>
            <a:cxnSpLocks/>
            <a:stCxn id="13" idx="2"/>
            <a:endCxn id="9" idx="0"/>
          </p:cNvCxnSpPr>
          <p:nvPr/>
        </p:nvCxnSpPr>
        <p:spPr>
          <a:xfrm flipH="1">
            <a:off x="6162674" y="1079500"/>
            <a:ext cx="549276" cy="2419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EF6A55-3F2B-4F5B-8D93-1C5F1CF0B9B3}"/>
              </a:ext>
            </a:extLst>
          </p:cNvPr>
          <p:cNvCxnSpPr>
            <a:cxnSpLocks/>
            <a:endCxn id="3" idx="0"/>
          </p:cNvCxnSpPr>
          <p:nvPr/>
        </p:nvCxnSpPr>
        <p:spPr>
          <a:xfrm>
            <a:off x="7099300" y="1079500"/>
            <a:ext cx="3189287" cy="2419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33ED3F7-9298-4991-BB55-CF78CB669380}"/>
              </a:ext>
            </a:extLst>
          </p:cNvPr>
          <p:cNvSpPr txBox="1"/>
          <p:nvPr/>
        </p:nvSpPr>
        <p:spPr>
          <a:xfrm>
            <a:off x="1285175" y="6311900"/>
            <a:ext cx="1743775" cy="369332"/>
          </a:xfrm>
          <a:prstGeom prst="rect">
            <a:avLst/>
          </a:prstGeom>
          <a:noFill/>
        </p:spPr>
        <p:txBody>
          <a:bodyPr wrap="square" rtlCol="0">
            <a:spAutoFit/>
          </a:bodyPr>
          <a:lstStyle/>
          <a:p>
            <a:r>
              <a:rPr lang="en-US" dirty="0"/>
              <a:t>Selecting vertex </a:t>
            </a:r>
          </a:p>
        </p:txBody>
      </p:sp>
      <p:sp>
        <p:nvSpPr>
          <p:cNvPr id="29" name="TextBox 28">
            <a:extLst>
              <a:ext uri="{FF2B5EF4-FFF2-40B4-BE49-F238E27FC236}">
                <a16:creationId xmlns:a16="http://schemas.microsoft.com/office/drawing/2014/main" id="{E9FE56E4-F3F1-4D39-8FF2-96BEFE5200F1}"/>
              </a:ext>
            </a:extLst>
          </p:cNvPr>
          <p:cNvSpPr txBox="1"/>
          <p:nvPr/>
        </p:nvSpPr>
        <p:spPr>
          <a:xfrm>
            <a:off x="5119685" y="6311900"/>
            <a:ext cx="1743775" cy="369332"/>
          </a:xfrm>
          <a:prstGeom prst="rect">
            <a:avLst/>
          </a:prstGeom>
          <a:noFill/>
        </p:spPr>
        <p:txBody>
          <a:bodyPr wrap="square" rtlCol="0">
            <a:spAutoFit/>
          </a:bodyPr>
          <a:lstStyle/>
          <a:p>
            <a:r>
              <a:rPr lang="en-US" dirty="0"/>
              <a:t>Selecting edge </a:t>
            </a:r>
          </a:p>
        </p:txBody>
      </p:sp>
      <p:sp>
        <p:nvSpPr>
          <p:cNvPr id="30" name="TextBox 29">
            <a:extLst>
              <a:ext uri="{FF2B5EF4-FFF2-40B4-BE49-F238E27FC236}">
                <a16:creationId xmlns:a16="http://schemas.microsoft.com/office/drawing/2014/main" id="{3E273B12-3A51-47F8-94FA-67191DB5349F}"/>
              </a:ext>
            </a:extLst>
          </p:cNvPr>
          <p:cNvSpPr txBox="1"/>
          <p:nvPr/>
        </p:nvSpPr>
        <p:spPr>
          <a:xfrm>
            <a:off x="9514775" y="6311900"/>
            <a:ext cx="1743775" cy="369332"/>
          </a:xfrm>
          <a:prstGeom prst="rect">
            <a:avLst/>
          </a:prstGeom>
          <a:noFill/>
        </p:spPr>
        <p:txBody>
          <a:bodyPr wrap="square" rtlCol="0">
            <a:spAutoFit/>
          </a:bodyPr>
          <a:lstStyle/>
          <a:p>
            <a:r>
              <a:rPr lang="en-US" dirty="0"/>
              <a:t>Selecting face</a:t>
            </a:r>
          </a:p>
        </p:txBody>
      </p:sp>
    </p:spTree>
    <p:extLst>
      <p:ext uri="{BB962C8B-B14F-4D97-AF65-F5344CB8AC3E}">
        <p14:creationId xmlns:p14="http://schemas.microsoft.com/office/powerpoint/2010/main" val="75281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AF0B1-1911-4CC8-9B08-ACE68CD02377}"/>
              </a:ext>
            </a:extLst>
          </p:cNvPr>
          <p:cNvPicPr>
            <a:picLocks noChangeAspect="1"/>
          </p:cNvPicPr>
          <p:nvPr/>
        </p:nvPicPr>
        <p:blipFill>
          <a:blip r:embed="rId2"/>
          <a:stretch>
            <a:fillRect/>
          </a:stretch>
        </p:blipFill>
        <p:spPr>
          <a:xfrm>
            <a:off x="5160032" y="0"/>
            <a:ext cx="7031968" cy="6858000"/>
          </a:xfrm>
          <a:prstGeom prst="rect">
            <a:avLst/>
          </a:prstGeom>
        </p:spPr>
      </p:pic>
      <p:sp>
        <p:nvSpPr>
          <p:cNvPr id="5" name="Rectangle 4">
            <a:extLst>
              <a:ext uri="{FF2B5EF4-FFF2-40B4-BE49-F238E27FC236}">
                <a16:creationId xmlns:a16="http://schemas.microsoft.com/office/drawing/2014/main" id="{E431AC87-E6CF-4377-9A01-85D4008A4852}"/>
              </a:ext>
            </a:extLst>
          </p:cNvPr>
          <p:cNvSpPr/>
          <p:nvPr/>
        </p:nvSpPr>
        <p:spPr>
          <a:xfrm>
            <a:off x="466725" y="3003550"/>
            <a:ext cx="4257674"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Human Example</a:t>
            </a:r>
          </a:p>
        </p:txBody>
      </p:sp>
    </p:spTree>
    <p:extLst>
      <p:ext uri="{BB962C8B-B14F-4D97-AF65-F5344CB8AC3E}">
        <p14:creationId xmlns:p14="http://schemas.microsoft.com/office/powerpoint/2010/main" val="213461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BFB7-9BCD-42D1-9610-486E5DC59BF5}"/>
              </a:ext>
            </a:extLst>
          </p:cNvPr>
          <p:cNvSpPr>
            <a:spLocks noGrp="1"/>
          </p:cNvSpPr>
          <p:nvPr>
            <p:ph type="ctrTitle"/>
          </p:nvPr>
        </p:nvSpPr>
        <p:spPr/>
        <p:txBody>
          <a:bodyPr/>
          <a:lstStyle/>
          <a:p>
            <a:br>
              <a:rPr lang="en-US" dirty="0"/>
            </a:br>
            <a:r>
              <a:rPr lang="en-US" b="1" dirty="0">
                <a:ln/>
                <a:solidFill>
                  <a:schemeClr val="accent4"/>
                </a:solidFill>
                <a:latin typeface="+mn-lt"/>
                <a:ea typeface="+mn-ea"/>
                <a:cs typeface="+mn-cs"/>
              </a:rPr>
              <a:t>Thank You~</a:t>
            </a:r>
          </a:p>
        </p:txBody>
      </p:sp>
    </p:spTree>
    <p:extLst>
      <p:ext uri="{BB962C8B-B14F-4D97-AF65-F5344CB8AC3E}">
        <p14:creationId xmlns:p14="http://schemas.microsoft.com/office/powerpoint/2010/main" val="29448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are Dimensions?</a:t>
            </a:r>
          </a:p>
        </p:txBody>
      </p:sp>
      <p:pic>
        <p:nvPicPr>
          <p:cNvPr id="4" name="Picture 2" descr="3D Cube Example - Openclipart">
            <a:extLst>
              <a:ext uri="{FF2B5EF4-FFF2-40B4-BE49-F238E27FC236}">
                <a16:creationId xmlns:a16="http://schemas.microsoft.com/office/drawing/2014/main" id="{1393E595-3015-4311-89CC-1CDA3AA10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10" y="2660650"/>
            <a:ext cx="2957423" cy="28097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ACC9DE4-CA88-4DCD-8B45-36DCE81D46E2}"/>
              </a:ext>
            </a:extLst>
          </p:cNvPr>
          <p:cNvCxnSpPr>
            <a:cxnSpLocks/>
          </p:cNvCxnSpPr>
          <p:nvPr/>
        </p:nvCxnSpPr>
        <p:spPr>
          <a:xfrm flipV="1">
            <a:off x="7250037" y="3236841"/>
            <a:ext cx="0" cy="22335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62B941-0FB5-4B8A-8228-63845F0C0113}"/>
              </a:ext>
            </a:extLst>
          </p:cNvPr>
          <p:cNvCxnSpPr>
            <a:cxnSpLocks/>
          </p:cNvCxnSpPr>
          <p:nvPr/>
        </p:nvCxnSpPr>
        <p:spPr>
          <a:xfrm>
            <a:off x="4724400" y="5469065"/>
            <a:ext cx="253745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A34796-4DC1-49D7-8298-16CF842DA760}"/>
              </a:ext>
            </a:extLst>
          </p:cNvPr>
          <p:cNvCxnSpPr>
            <a:cxnSpLocks/>
          </p:cNvCxnSpPr>
          <p:nvPr/>
        </p:nvCxnSpPr>
        <p:spPr>
          <a:xfrm flipV="1">
            <a:off x="7199237" y="2660650"/>
            <a:ext cx="415933" cy="5761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D27356-D8AB-4A7E-864A-063E8034367A}"/>
              </a:ext>
            </a:extLst>
          </p:cNvPr>
          <p:cNvSpPr txBox="1"/>
          <p:nvPr/>
        </p:nvSpPr>
        <p:spPr>
          <a:xfrm>
            <a:off x="7007679" y="5066028"/>
            <a:ext cx="1596684" cy="461665"/>
          </a:xfrm>
          <a:prstGeom prst="rect">
            <a:avLst/>
          </a:prstGeom>
          <a:noFill/>
        </p:spPr>
        <p:txBody>
          <a:bodyPr wrap="square" rtlCol="0">
            <a:spAutoFit/>
          </a:bodyPr>
          <a:lstStyle/>
          <a:p>
            <a:pPr algn="ctr"/>
            <a:r>
              <a:rPr lang="en-US" sz="2400" u="sng" dirty="0">
                <a:solidFill>
                  <a:srgbClr val="FFFF00"/>
                </a:solidFill>
              </a:rPr>
              <a:t>__</a:t>
            </a:r>
            <a:r>
              <a:rPr lang="en-US" sz="2400" dirty="0"/>
              <a:t>Length </a:t>
            </a:r>
          </a:p>
        </p:txBody>
      </p:sp>
      <p:sp>
        <p:nvSpPr>
          <p:cNvPr id="17" name="TextBox 16">
            <a:extLst>
              <a:ext uri="{FF2B5EF4-FFF2-40B4-BE49-F238E27FC236}">
                <a16:creationId xmlns:a16="http://schemas.microsoft.com/office/drawing/2014/main" id="{3DA85E6F-9462-418B-A18E-B8815AFDF5B9}"/>
              </a:ext>
            </a:extLst>
          </p:cNvPr>
          <p:cNvSpPr txBox="1"/>
          <p:nvPr/>
        </p:nvSpPr>
        <p:spPr>
          <a:xfrm>
            <a:off x="5810519" y="3813032"/>
            <a:ext cx="1596684" cy="461665"/>
          </a:xfrm>
          <a:prstGeom prst="rect">
            <a:avLst/>
          </a:prstGeom>
          <a:noFill/>
        </p:spPr>
        <p:txBody>
          <a:bodyPr wrap="square" rtlCol="0">
            <a:spAutoFit/>
          </a:bodyPr>
          <a:lstStyle/>
          <a:p>
            <a:pPr algn="ctr"/>
            <a:r>
              <a:rPr lang="en-US" sz="2400" dirty="0"/>
              <a:t>Height</a:t>
            </a:r>
            <a:r>
              <a:rPr lang="en-US" sz="2400" u="sng" dirty="0">
                <a:solidFill>
                  <a:srgbClr val="00B0F0"/>
                </a:solidFill>
              </a:rPr>
              <a:t>__</a:t>
            </a:r>
            <a:r>
              <a:rPr lang="en-US" sz="2400" dirty="0"/>
              <a:t> </a:t>
            </a:r>
          </a:p>
        </p:txBody>
      </p:sp>
      <p:sp>
        <p:nvSpPr>
          <p:cNvPr id="18" name="TextBox 17">
            <a:extLst>
              <a:ext uri="{FF2B5EF4-FFF2-40B4-BE49-F238E27FC236}">
                <a16:creationId xmlns:a16="http://schemas.microsoft.com/office/drawing/2014/main" id="{0D1FAF17-9D27-4FF7-81F4-BF605262088D}"/>
              </a:ext>
            </a:extLst>
          </p:cNvPr>
          <p:cNvSpPr txBox="1"/>
          <p:nvPr/>
        </p:nvSpPr>
        <p:spPr>
          <a:xfrm>
            <a:off x="7261858" y="2291389"/>
            <a:ext cx="1596684" cy="461665"/>
          </a:xfrm>
          <a:prstGeom prst="rect">
            <a:avLst/>
          </a:prstGeom>
          <a:noFill/>
        </p:spPr>
        <p:txBody>
          <a:bodyPr wrap="square" rtlCol="0">
            <a:spAutoFit/>
          </a:bodyPr>
          <a:lstStyle/>
          <a:p>
            <a:pPr algn="ctr"/>
            <a:r>
              <a:rPr lang="en-US" sz="2400" dirty="0">
                <a:solidFill>
                  <a:srgbClr val="FF0000"/>
                </a:solidFill>
              </a:rPr>
              <a:t>__</a:t>
            </a:r>
            <a:r>
              <a:rPr lang="en-US" sz="2400" dirty="0"/>
              <a:t>Width </a:t>
            </a:r>
          </a:p>
        </p:txBody>
      </p:sp>
      <p:sp>
        <p:nvSpPr>
          <p:cNvPr id="14" name="TextBox 13">
            <a:extLst>
              <a:ext uri="{FF2B5EF4-FFF2-40B4-BE49-F238E27FC236}">
                <a16:creationId xmlns:a16="http://schemas.microsoft.com/office/drawing/2014/main" id="{BD9E7258-CD04-4E49-8E3C-F156733413AA}"/>
              </a:ext>
            </a:extLst>
          </p:cNvPr>
          <p:cNvSpPr txBox="1"/>
          <p:nvPr/>
        </p:nvSpPr>
        <p:spPr>
          <a:xfrm>
            <a:off x="2475351" y="2967335"/>
            <a:ext cx="1596684" cy="461665"/>
          </a:xfrm>
          <a:prstGeom prst="rect">
            <a:avLst/>
          </a:prstGeom>
          <a:noFill/>
        </p:spPr>
        <p:txBody>
          <a:bodyPr wrap="square" rtlCol="0">
            <a:spAutoFit/>
          </a:bodyPr>
          <a:lstStyle/>
          <a:p>
            <a:pPr algn="ctr"/>
            <a:r>
              <a:rPr lang="en-US" sz="2400" dirty="0"/>
              <a:t>Vertex</a:t>
            </a:r>
          </a:p>
        </p:txBody>
      </p:sp>
      <p:sp>
        <p:nvSpPr>
          <p:cNvPr id="20" name="TextBox 19">
            <a:extLst>
              <a:ext uri="{FF2B5EF4-FFF2-40B4-BE49-F238E27FC236}">
                <a16:creationId xmlns:a16="http://schemas.microsoft.com/office/drawing/2014/main" id="{3CFCE74F-FD92-4459-8170-10B2F45FCC3E}"/>
              </a:ext>
            </a:extLst>
          </p:cNvPr>
          <p:cNvSpPr txBox="1"/>
          <p:nvPr/>
        </p:nvSpPr>
        <p:spPr>
          <a:xfrm>
            <a:off x="5456044" y="1772418"/>
            <a:ext cx="1596684" cy="461665"/>
          </a:xfrm>
          <a:prstGeom prst="rect">
            <a:avLst/>
          </a:prstGeom>
          <a:noFill/>
        </p:spPr>
        <p:txBody>
          <a:bodyPr wrap="square" rtlCol="0">
            <a:spAutoFit/>
          </a:bodyPr>
          <a:lstStyle/>
          <a:p>
            <a:pPr algn="ctr"/>
            <a:r>
              <a:rPr lang="en-US" sz="2400" dirty="0"/>
              <a:t>Face</a:t>
            </a:r>
          </a:p>
        </p:txBody>
      </p:sp>
      <p:cxnSp>
        <p:nvCxnSpPr>
          <p:cNvPr id="22" name="Straight Connector 21">
            <a:extLst>
              <a:ext uri="{FF2B5EF4-FFF2-40B4-BE49-F238E27FC236}">
                <a16:creationId xmlns:a16="http://schemas.microsoft.com/office/drawing/2014/main" id="{B63BB0E8-7FB9-4D3D-AE99-6A1DC2C3665D}"/>
              </a:ext>
            </a:extLst>
          </p:cNvPr>
          <p:cNvCxnSpPr>
            <a:cxnSpLocks/>
            <a:stCxn id="14" idx="3"/>
          </p:cNvCxnSpPr>
          <p:nvPr/>
        </p:nvCxnSpPr>
        <p:spPr>
          <a:xfrm>
            <a:off x="4072035" y="3198168"/>
            <a:ext cx="5951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3F7C7F-9B80-48F4-858E-DFD7C4126CE1}"/>
              </a:ext>
            </a:extLst>
          </p:cNvPr>
          <p:cNvCxnSpPr>
            <a:cxnSpLocks/>
          </p:cNvCxnSpPr>
          <p:nvPr/>
        </p:nvCxnSpPr>
        <p:spPr>
          <a:xfrm>
            <a:off x="6254386" y="2231571"/>
            <a:ext cx="0" cy="65991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6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are 1D 2D 3D?</a:t>
            </a:r>
          </a:p>
        </p:txBody>
      </p:sp>
      <p:cxnSp>
        <p:nvCxnSpPr>
          <p:cNvPr id="5" name="Straight Connector 4">
            <a:extLst>
              <a:ext uri="{FF2B5EF4-FFF2-40B4-BE49-F238E27FC236}">
                <a16:creationId xmlns:a16="http://schemas.microsoft.com/office/drawing/2014/main" id="{011ABEE3-3BC4-4B75-A2B3-E36C0E4E2B9A}"/>
              </a:ext>
            </a:extLst>
          </p:cNvPr>
          <p:cNvCxnSpPr>
            <a:cxnSpLocks/>
          </p:cNvCxnSpPr>
          <p:nvPr/>
        </p:nvCxnSpPr>
        <p:spPr>
          <a:xfrm>
            <a:off x="2117124" y="2526614"/>
            <a:ext cx="0" cy="21418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BABFD28-1660-41C4-81E1-D505AFADC8EA}"/>
              </a:ext>
            </a:extLst>
          </p:cNvPr>
          <p:cNvSpPr/>
          <p:nvPr/>
        </p:nvSpPr>
        <p:spPr>
          <a:xfrm>
            <a:off x="4539049" y="2543090"/>
            <a:ext cx="2290118" cy="2125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3D Cube Example - Openclipart">
            <a:extLst>
              <a:ext uri="{FF2B5EF4-FFF2-40B4-BE49-F238E27FC236}">
                <a16:creationId xmlns:a16="http://schemas.microsoft.com/office/drawing/2014/main" id="{FC7F3CB8-E951-4C61-B2F6-6AF18AFBF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327" y="2606257"/>
            <a:ext cx="2170555" cy="206219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8F70E4B-5BC8-46F2-9EBE-C4969F34E651}"/>
              </a:ext>
            </a:extLst>
          </p:cNvPr>
          <p:cNvCxnSpPr>
            <a:cxnSpLocks/>
          </p:cNvCxnSpPr>
          <p:nvPr/>
        </p:nvCxnSpPr>
        <p:spPr>
          <a:xfrm flipV="1">
            <a:off x="10371436" y="3023385"/>
            <a:ext cx="0" cy="157846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E98DA6-6969-4280-A966-89BFFFC9B86B}"/>
              </a:ext>
            </a:extLst>
          </p:cNvPr>
          <p:cNvCxnSpPr>
            <a:cxnSpLocks/>
          </p:cNvCxnSpPr>
          <p:nvPr/>
        </p:nvCxnSpPr>
        <p:spPr>
          <a:xfrm>
            <a:off x="8495327" y="4668452"/>
            <a:ext cx="1876109"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46C84B-C43A-4BB9-8947-BD95880B5A51}"/>
              </a:ext>
            </a:extLst>
          </p:cNvPr>
          <p:cNvCxnSpPr>
            <a:cxnSpLocks/>
          </p:cNvCxnSpPr>
          <p:nvPr/>
        </p:nvCxnSpPr>
        <p:spPr>
          <a:xfrm flipV="1">
            <a:off x="10348110" y="2606256"/>
            <a:ext cx="317772" cy="4171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6F5260-5A06-48A7-A259-888F82F3C25D}"/>
              </a:ext>
            </a:extLst>
          </p:cNvPr>
          <p:cNvSpPr txBox="1"/>
          <p:nvPr/>
        </p:nvSpPr>
        <p:spPr>
          <a:xfrm>
            <a:off x="10138056" y="4297310"/>
            <a:ext cx="1596684" cy="461665"/>
          </a:xfrm>
          <a:prstGeom prst="rect">
            <a:avLst/>
          </a:prstGeom>
          <a:noFill/>
        </p:spPr>
        <p:txBody>
          <a:bodyPr wrap="square" rtlCol="0">
            <a:spAutoFit/>
          </a:bodyPr>
          <a:lstStyle/>
          <a:p>
            <a:pPr algn="ctr"/>
            <a:r>
              <a:rPr lang="en-US" sz="2400" u="sng" dirty="0">
                <a:solidFill>
                  <a:srgbClr val="FFFF00"/>
                </a:solidFill>
              </a:rPr>
              <a:t>__</a:t>
            </a:r>
            <a:r>
              <a:rPr lang="en-US" sz="2400" dirty="0"/>
              <a:t>Length </a:t>
            </a:r>
          </a:p>
        </p:txBody>
      </p:sp>
      <p:sp>
        <p:nvSpPr>
          <p:cNvPr id="24" name="TextBox 23">
            <a:extLst>
              <a:ext uri="{FF2B5EF4-FFF2-40B4-BE49-F238E27FC236}">
                <a16:creationId xmlns:a16="http://schemas.microsoft.com/office/drawing/2014/main" id="{9EE1526D-4877-48F0-BC15-D0F61C8E4B93}"/>
              </a:ext>
            </a:extLst>
          </p:cNvPr>
          <p:cNvSpPr txBox="1"/>
          <p:nvPr/>
        </p:nvSpPr>
        <p:spPr>
          <a:xfrm>
            <a:off x="9069198" y="3406521"/>
            <a:ext cx="1596684" cy="461665"/>
          </a:xfrm>
          <a:prstGeom prst="rect">
            <a:avLst/>
          </a:prstGeom>
          <a:noFill/>
        </p:spPr>
        <p:txBody>
          <a:bodyPr wrap="square" rtlCol="0">
            <a:spAutoFit/>
          </a:bodyPr>
          <a:lstStyle/>
          <a:p>
            <a:pPr algn="ctr"/>
            <a:r>
              <a:rPr lang="en-US" sz="2400" dirty="0"/>
              <a:t>Height</a:t>
            </a:r>
            <a:r>
              <a:rPr lang="en-US" sz="2400" u="sng" dirty="0">
                <a:solidFill>
                  <a:srgbClr val="00B0F0"/>
                </a:solidFill>
              </a:rPr>
              <a:t>__</a:t>
            </a:r>
            <a:r>
              <a:rPr lang="en-US" sz="2400" dirty="0"/>
              <a:t> </a:t>
            </a:r>
          </a:p>
        </p:txBody>
      </p:sp>
      <p:sp>
        <p:nvSpPr>
          <p:cNvPr id="25" name="TextBox 24">
            <a:extLst>
              <a:ext uri="{FF2B5EF4-FFF2-40B4-BE49-F238E27FC236}">
                <a16:creationId xmlns:a16="http://schemas.microsoft.com/office/drawing/2014/main" id="{11A5C1D7-0C68-4877-A724-0E3F4B9D5C15}"/>
              </a:ext>
            </a:extLst>
          </p:cNvPr>
          <p:cNvSpPr txBox="1"/>
          <p:nvPr/>
        </p:nvSpPr>
        <p:spPr>
          <a:xfrm>
            <a:off x="10243955" y="2375423"/>
            <a:ext cx="1596684" cy="461665"/>
          </a:xfrm>
          <a:prstGeom prst="rect">
            <a:avLst/>
          </a:prstGeom>
          <a:noFill/>
        </p:spPr>
        <p:txBody>
          <a:bodyPr wrap="square" rtlCol="0">
            <a:spAutoFit/>
          </a:bodyPr>
          <a:lstStyle/>
          <a:p>
            <a:pPr algn="ctr"/>
            <a:r>
              <a:rPr lang="en-US" sz="2400" dirty="0">
                <a:solidFill>
                  <a:srgbClr val="FF0000"/>
                </a:solidFill>
              </a:rPr>
              <a:t>__</a:t>
            </a:r>
            <a:r>
              <a:rPr lang="en-US" sz="2400" dirty="0"/>
              <a:t>Width </a:t>
            </a:r>
          </a:p>
        </p:txBody>
      </p:sp>
      <p:cxnSp>
        <p:nvCxnSpPr>
          <p:cNvPr id="31" name="Straight Connector 30">
            <a:extLst>
              <a:ext uri="{FF2B5EF4-FFF2-40B4-BE49-F238E27FC236}">
                <a16:creationId xmlns:a16="http://schemas.microsoft.com/office/drawing/2014/main" id="{EE0BAD8D-2A76-4F54-9AAD-04A8C7EEFFB2}"/>
              </a:ext>
            </a:extLst>
          </p:cNvPr>
          <p:cNvCxnSpPr>
            <a:cxnSpLocks/>
          </p:cNvCxnSpPr>
          <p:nvPr/>
        </p:nvCxnSpPr>
        <p:spPr>
          <a:xfrm flipV="1">
            <a:off x="4539049" y="2526614"/>
            <a:ext cx="0" cy="213080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C5A705-5AA6-4366-AD70-8AD5D930F9C4}"/>
              </a:ext>
            </a:extLst>
          </p:cNvPr>
          <p:cNvCxnSpPr>
            <a:cxnSpLocks/>
          </p:cNvCxnSpPr>
          <p:nvPr/>
        </p:nvCxnSpPr>
        <p:spPr>
          <a:xfrm>
            <a:off x="4479381" y="4670169"/>
            <a:ext cx="2349786"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614F042-A75C-4B20-85C1-5FBBCC13D73E}"/>
              </a:ext>
            </a:extLst>
          </p:cNvPr>
          <p:cNvSpPr txBox="1"/>
          <p:nvPr/>
        </p:nvSpPr>
        <p:spPr>
          <a:xfrm>
            <a:off x="6522228" y="4297310"/>
            <a:ext cx="1596684" cy="461665"/>
          </a:xfrm>
          <a:prstGeom prst="rect">
            <a:avLst/>
          </a:prstGeom>
          <a:noFill/>
        </p:spPr>
        <p:txBody>
          <a:bodyPr wrap="square" rtlCol="0">
            <a:spAutoFit/>
          </a:bodyPr>
          <a:lstStyle/>
          <a:p>
            <a:pPr algn="ctr"/>
            <a:r>
              <a:rPr lang="en-US" sz="2400" u="sng" dirty="0">
                <a:solidFill>
                  <a:srgbClr val="FFFF00"/>
                </a:solidFill>
              </a:rPr>
              <a:t>__</a:t>
            </a:r>
            <a:r>
              <a:rPr lang="en-US" sz="2400" dirty="0"/>
              <a:t>Length </a:t>
            </a:r>
          </a:p>
        </p:txBody>
      </p:sp>
      <p:sp>
        <p:nvSpPr>
          <p:cNvPr id="37" name="TextBox 36">
            <a:extLst>
              <a:ext uri="{FF2B5EF4-FFF2-40B4-BE49-F238E27FC236}">
                <a16:creationId xmlns:a16="http://schemas.microsoft.com/office/drawing/2014/main" id="{077F790C-9F45-4A16-A8C3-17A9DEC8BF1F}"/>
              </a:ext>
            </a:extLst>
          </p:cNvPr>
          <p:cNvSpPr txBox="1"/>
          <p:nvPr/>
        </p:nvSpPr>
        <p:spPr>
          <a:xfrm>
            <a:off x="3128659" y="3130350"/>
            <a:ext cx="1596684" cy="461665"/>
          </a:xfrm>
          <a:prstGeom prst="rect">
            <a:avLst/>
          </a:prstGeom>
          <a:noFill/>
        </p:spPr>
        <p:txBody>
          <a:bodyPr wrap="square" rtlCol="0">
            <a:spAutoFit/>
          </a:bodyPr>
          <a:lstStyle/>
          <a:p>
            <a:pPr algn="ctr"/>
            <a:r>
              <a:rPr lang="en-US" sz="2400" dirty="0"/>
              <a:t>Height</a:t>
            </a:r>
            <a:r>
              <a:rPr lang="en-US" sz="2400" u="sng" dirty="0">
                <a:solidFill>
                  <a:srgbClr val="00B0F0"/>
                </a:solidFill>
              </a:rPr>
              <a:t>__</a:t>
            </a:r>
            <a:r>
              <a:rPr lang="en-US" sz="2400" dirty="0"/>
              <a:t> </a:t>
            </a:r>
          </a:p>
        </p:txBody>
      </p:sp>
    </p:spTree>
    <p:extLst>
      <p:ext uri="{BB962C8B-B14F-4D97-AF65-F5344CB8AC3E}">
        <p14:creationId xmlns:p14="http://schemas.microsoft.com/office/powerpoint/2010/main" val="274953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are 1D 2D 3D?</a:t>
            </a:r>
          </a:p>
        </p:txBody>
      </p:sp>
      <p:pic>
        <p:nvPicPr>
          <p:cNvPr id="16" name="Picture 2" descr="The Creative Process in Four Dimensions | by Three: Progress | Three |  Medium">
            <a:extLst>
              <a:ext uri="{FF2B5EF4-FFF2-40B4-BE49-F238E27FC236}">
                <a16:creationId xmlns:a16="http://schemas.microsoft.com/office/drawing/2014/main" id="{80294306-C07C-44BB-B90F-C907153AEA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 t="15967" r="5002" b="12962"/>
          <a:stretch/>
        </p:blipFill>
        <p:spPr bwMode="auto">
          <a:xfrm>
            <a:off x="1778000" y="2808514"/>
            <a:ext cx="8636000" cy="2278743"/>
          </a:xfrm>
          <a:prstGeom prst="rect">
            <a:avLst/>
          </a:prstGeom>
          <a:noFill/>
          <a:ln w="5715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2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is 3D image?</a:t>
            </a:r>
          </a:p>
        </p:txBody>
      </p:sp>
      <p:pic>
        <p:nvPicPr>
          <p:cNvPr id="4" name="Picture 3">
            <a:extLst>
              <a:ext uri="{FF2B5EF4-FFF2-40B4-BE49-F238E27FC236}">
                <a16:creationId xmlns:a16="http://schemas.microsoft.com/office/drawing/2014/main" id="{F41068B2-B50A-48DA-B54F-0BA387C72D39}"/>
              </a:ext>
            </a:extLst>
          </p:cNvPr>
          <p:cNvPicPr>
            <a:picLocks noChangeAspect="1"/>
          </p:cNvPicPr>
          <p:nvPr/>
        </p:nvPicPr>
        <p:blipFill>
          <a:blip r:embed="rId3"/>
          <a:stretch>
            <a:fillRect/>
          </a:stretch>
        </p:blipFill>
        <p:spPr>
          <a:xfrm>
            <a:off x="1067002" y="2915312"/>
            <a:ext cx="10255704" cy="1638299"/>
          </a:xfrm>
          <a:prstGeom prst="rect">
            <a:avLst/>
          </a:prstGeom>
        </p:spPr>
      </p:pic>
      <p:sp>
        <p:nvSpPr>
          <p:cNvPr id="5" name="TextBox 4">
            <a:extLst>
              <a:ext uri="{FF2B5EF4-FFF2-40B4-BE49-F238E27FC236}">
                <a16:creationId xmlns:a16="http://schemas.microsoft.com/office/drawing/2014/main" id="{913625AE-6347-43AA-AE32-81F5FE0C91E7}"/>
              </a:ext>
            </a:extLst>
          </p:cNvPr>
          <p:cNvSpPr txBox="1"/>
          <p:nvPr/>
        </p:nvSpPr>
        <p:spPr>
          <a:xfrm>
            <a:off x="1212850" y="4667250"/>
            <a:ext cx="1758950" cy="369332"/>
          </a:xfrm>
          <a:prstGeom prst="rect">
            <a:avLst/>
          </a:prstGeom>
          <a:noFill/>
        </p:spPr>
        <p:txBody>
          <a:bodyPr wrap="square" rtlCol="0">
            <a:spAutoFit/>
          </a:bodyPr>
          <a:lstStyle/>
          <a:p>
            <a:pPr algn="ctr"/>
            <a:r>
              <a:rPr lang="en-US" dirty="0"/>
              <a:t>Wireframe</a:t>
            </a:r>
          </a:p>
        </p:txBody>
      </p:sp>
      <p:sp>
        <p:nvSpPr>
          <p:cNvPr id="10" name="TextBox 9">
            <a:extLst>
              <a:ext uri="{FF2B5EF4-FFF2-40B4-BE49-F238E27FC236}">
                <a16:creationId xmlns:a16="http://schemas.microsoft.com/office/drawing/2014/main" id="{C56DCD27-A1A3-43EF-A41D-73A2C67BCA55}"/>
              </a:ext>
            </a:extLst>
          </p:cNvPr>
          <p:cNvSpPr txBox="1"/>
          <p:nvPr/>
        </p:nvSpPr>
        <p:spPr>
          <a:xfrm>
            <a:off x="5213779" y="4851916"/>
            <a:ext cx="1758950" cy="646331"/>
          </a:xfrm>
          <a:prstGeom prst="rect">
            <a:avLst/>
          </a:prstGeom>
          <a:noFill/>
        </p:spPr>
        <p:txBody>
          <a:bodyPr wrap="square" rtlCol="0">
            <a:spAutoFit/>
          </a:bodyPr>
          <a:lstStyle/>
          <a:p>
            <a:pPr algn="ctr"/>
            <a:r>
              <a:rPr lang="en-US" dirty="0"/>
              <a:t>Constructed digitally</a:t>
            </a:r>
          </a:p>
        </p:txBody>
      </p:sp>
      <p:sp>
        <p:nvSpPr>
          <p:cNvPr id="11" name="TextBox 10">
            <a:extLst>
              <a:ext uri="{FF2B5EF4-FFF2-40B4-BE49-F238E27FC236}">
                <a16:creationId xmlns:a16="http://schemas.microsoft.com/office/drawing/2014/main" id="{94C60928-F056-4808-A410-44F8E75ECF45}"/>
              </a:ext>
            </a:extLst>
          </p:cNvPr>
          <p:cNvSpPr txBox="1"/>
          <p:nvPr/>
        </p:nvSpPr>
        <p:spPr>
          <a:xfrm>
            <a:off x="9220200" y="4742934"/>
            <a:ext cx="1758950" cy="369332"/>
          </a:xfrm>
          <a:prstGeom prst="rect">
            <a:avLst/>
          </a:prstGeom>
          <a:noFill/>
        </p:spPr>
        <p:txBody>
          <a:bodyPr wrap="square" rtlCol="0">
            <a:spAutoFit/>
          </a:bodyPr>
          <a:lstStyle/>
          <a:p>
            <a:pPr algn="ctr"/>
            <a:r>
              <a:rPr lang="en-US" dirty="0"/>
              <a:t>Final product</a:t>
            </a:r>
          </a:p>
        </p:txBody>
      </p:sp>
      <p:cxnSp>
        <p:nvCxnSpPr>
          <p:cNvPr id="13" name="Straight Arrow Connector 12">
            <a:extLst>
              <a:ext uri="{FF2B5EF4-FFF2-40B4-BE49-F238E27FC236}">
                <a16:creationId xmlns:a16="http://schemas.microsoft.com/office/drawing/2014/main" id="{7D80DD48-B2BB-4429-B7AB-28138A727BF2}"/>
              </a:ext>
            </a:extLst>
          </p:cNvPr>
          <p:cNvCxnSpPr>
            <a:cxnSpLocks/>
          </p:cNvCxnSpPr>
          <p:nvPr/>
        </p:nvCxnSpPr>
        <p:spPr>
          <a:xfrm>
            <a:off x="3384979" y="4927600"/>
            <a:ext cx="559392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05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A0B0A1-8D9B-4E5D-9D96-8A1B8D521B1F}"/>
              </a:ext>
            </a:extLst>
          </p:cNvPr>
          <p:cNvSpPr/>
          <p:nvPr/>
        </p:nvSpPr>
        <p:spPr>
          <a:xfrm>
            <a:off x="1774252" y="1840793"/>
            <a:ext cx="8643493" cy="417547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3D Meshes</a:t>
            </a:r>
          </a:p>
        </p:txBody>
      </p:sp>
      <p:pic>
        <p:nvPicPr>
          <p:cNvPr id="6" name="Picture 5">
            <a:extLst>
              <a:ext uri="{FF2B5EF4-FFF2-40B4-BE49-F238E27FC236}">
                <a16:creationId xmlns:a16="http://schemas.microsoft.com/office/drawing/2014/main" id="{228EE129-AAA2-4F3A-A8A9-D707AF1C0A29}"/>
              </a:ext>
            </a:extLst>
          </p:cNvPr>
          <p:cNvPicPr>
            <a:picLocks noChangeAspect="1"/>
          </p:cNvPicPr>
          <p:nvPr/>
        </p:nvPicPr>
        <p:blipFill>
          <a:blip r:embed="rId3"/>
          <a:stretch>
            <a:fillRect/>
          </a:stretch>
        </p:blipFill>
        <p:spPr>
          <a:xfrm>
            <a:off x="1774252" y="1840793"/>
            <a:ext cx="8643493" cy="4175472"/>
          </a:xfrm>
          <a:prstGeom prst="rect">
            <a:avLst/>
          </a:prstGeom>
        </p:spPr>
      </p:pic>
      <p:sp>
        <p:nvSpPr>
          <p:cNvPr id="8" name="TextBox 7">
            <a:extLst>
              <a:ext uri="{FF2B5EF4-FFF2-40B4-BE49-F238E27FC236}">
                <a16:creationId xmlns:a16="http://schemas.microsoft.com/office/drawing/2014/main" id="{67068522-784D-48B6-BDCB-9658D7AD7666}"/>
              </a:ext>
            </a:extLst>
          </p:cNvPr>
          <p:cNvSpPr txBox="1"/>
          <p:nvPr/>
        </p:nvSpPr>
        <p:spPr>
          <a:xfrm>
            <a:off x="2184400" y="6195141"/>
            <a:ext cx="7639050" cy="369332"/>
          </a:xfrm>
          <a:prstGeom prst="rect">
            <a:avLst/>
          </a:prstGeom>
          <a:noFill/>
        </p:spPr>
        <p:txBody>
          <a:bodyPr wrap="square" rtlCol="0">
            <a:spAutoFit/>
          </a:bodyPr>
          <a:lstStyle/>
          <a:p>
            <a:pPr algn="ctr"/>
            <a:r>
              <a:rPr lang="en-US" dirty="0"/>
              <a:t>Collection of vertices, edges and faces </a:t>
            </a:r>
          </a:p>
        </p:txBody>
      </p:sp>
    </p:spTree>
    <p:extLst>
      <p:ext uri="{BB962C8B-B14F-4D97-AF65-F5344CB8AC3E}">
        <p14:creationId xmlns:p14="http://schemas.microsoft.com/office/powerpoint/2010/main" val="3902908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descr="Red Sphere">
                <a:extLst>
                  <a:ext uri="{FF2B5EF4-FFF2-40B4-BE49-F238E27FC236}">
                    <a16:creationId xmlns:a16="http://schemas.microsoft.com/office/drawing/2014/main" id="{E189D0C1-1B64-4D80-934B-C097812118EE}"/>
                  </a:ext>
                </a:extLst>
              </p:cNvPr>
              <p:cNvGraphicFramePr>
                <a:graphicFrameLocks noChangeAspect="1"/>
              </p:cNvGraphicFramePr>
              <p:nvPr>
                <p:extLst>
                  <p:ext uri="{D42A27DB-BD31-4B8C-83A1-F6EECF244321}">
                    <p14:modId xmlns:p14="http://schemas.microsoft.com/office/powerpoint/2010/main" val="161072759"/>
                  </p:ext>
                </p:extLst>
              </p:nvPr>
            </p:nvGraphicFramePr>
            <p:xfrm>
              <a:off x="7939454" y="2595477"/>
              <a:ext cx="2943106" cy="2943107"/>
            </p:xfrm>
            <a:graphic>
              <a:graphicData uri="http://schemas.microsoft.com/office/drawing/2017/model3d">
                <am3d:model3d r:embed="rId3">
                  <am3d:spPr>
                    <a:xfrm>
                      <a:off x="0" y="0"/>
                      <a:ext cx="2943106" cy="294310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5198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Sphere">
                <a:extLst>
                  <a:ext uri="{FF2B5EF4-FFF2-40B4-BE49-F238E27FC236}">
                    <a16:creationId xmlns:a16="http://schemas.microsoft.com/office/drawing/2014/main" id="{E189D0C1-1B64-4D80-934B-C097812118EE}"/>
                  </a:ext>
                </a:extLst>
              </p:cNvPr>
              <p:cNvPicPr>
                <a:picLocks noGrp="1" noRot="1" noChangeAspect="1" noMove="1" noResize="1" noEditPoints="1" noAdjustHandles="1" noChangeArrowheads="1" noChangeShapeType="1" noCrop="1"/>
              </p:cNvPicPr>
              <p:nvPr/>
            </p:nvPicPr>
            <p:blipFill>
              <a:blip r:embed="rId4"/>
              <a:stretch>
                <a:fillRect/>
              </a:stretch>
            </p:blipFill>
            <p:spPr>
              <a:xfrm>
                <a:off x="7939454" y="2595477"/>
                <a:ext cx="2943106" cy="29431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Prism And Basal Pinacoid Red">
                <a:extLst>
                  <a:ext uri="{FF2B5EF4-FFF2-40B4-BE49-F238E27FC236}">
                    <a16:creationId xmlns:a16="http://schemas.microsoft.com/office/drawing/2014/main" id="{DA4987A8-6A06-4718-B37F-49B499B3206F}"/>
                  </a:ext>
                </a:extLst>
              </p:cNvPr>
              <p:cNvGraphicFramePr>
                <a:graphicFrameLocks noChangeAspect="1"/>
              </p:cNvGraphicFramePr>
              <p:nvPr>
                <p:extLst>
                  <p:ext uri="{D42A27DB-BD31-4B8C-83A1-F6EECF244321}">
                    <p14:modId xmlns:p14="http://schemas.microsoft.com/office/powerpoint/2010/main" val="633724463"/>
                  </p:ext>
                </p:extLst>
              </p:nvPr>
            </p:nvGraphicFramePr>
            <p:xfrm>
              <a:off x="1129749" y="1793045"/>
              <a:ext cx="3426376" cy="4069070"/>
            </p:xfrm>
            <a:graphic>
              <a:graphicData uri="http://schemas.microsoft.com/office/drawing/2017/model3d">
                <am3d:model3d r:embed="rId5">
                  <am3d:spPr>
                    <a:xfrm>
                      <a:off x="0" y="0"/>
                      <a:ext cx="3426376" cy="4069070"/>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1984575" ay="2373677" az="1351763"/>
                    <am3d:postTrans dx="0" dy="0" dz="0"/>
                  </am3d:trans>
                  <am3d:raster rName="Office3DRenderer" rVer="16.0.8326">
                    <am3d:blip r:embed="rId6"/>
                  </am3d:raster>
                  <am3d:objViewport viewportSz="4110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Prism And Basal Pinacoid Red">
                <a:extLst>
                  <a:ext uri="{FF2B5EF4-FFF2-40B4-BE49-F238E27FC236}">
                    <a16:creationId xmlns:a16="http://schemas.microsoft.com/office/drawing/2014/main" id="{DA4987A8-6A06-4718-B37F-49B499B3206F}"/>
                  </a:ext>
                </a:extLst>
              </p:cNvPr>
              <p:cNvPicPr>
                <a:picLocks noGrp="1" noRot="1" noChangeAspect="1" noMove="1" noResize="1" noEditPoints="1" noAdjustHandles="1" noChangeArrowheads="1" noChangeShapeType="1" noCrop="1"/>
              </p:cNvPicPr>
              <p:nvPr/>
            </p:nvPicPr>
            <p:blipFill>
              <a:blip r:embed="rId6"/>
              <a:stretch>
                <a:fillRect/>
              </a:stretch>
            </p:blipFill>
            <p:spPr>
              <a:xfrm>
                <a:off x="1129749" y="1793045"/>
                <a:ext cx="3426376" cy="4069070"/>
              </a:xfrm>
              <a:prstGeom prst="rect">
                <a:avLst/>
              </a:prstGeom>
            </p:spPr>
          </p:pic>
        </mc:Fallback>
      </mc:AlternateContent>
      <p:sp>
        <p:nvSpPr>
          <p:cNvPr id="4" name="Rectangle 3">
            <a:extLst>
              <a:ext uri="{FF2B5EF4-FFF2-40B4-BE49-F238E27FC236}">
                <a16:creationId xmlns:a16="http://schemas.microsoft.com/office/drawing/2014/main" id="{EDEDC787-2350-4F04-B3D2-BDF0AD7616CB}"/>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Subdivision </a:t>
            </a:r>
          </a:p>
        </p:txBody>
      </p:sp>
      <p:cxnSp>
        <p:nvCxnSpPr>
          <p:cNvPr id="3" name="Straight Arrow Connector 2">
            <a:extLst>
              <a:ext uri="{FF2B5EF4-FFF2-40B4-BE49-F238E27FC236}">
                <a16:creationId xmlns:a16="http://schemas.microsoft.com/office/drawing/2014/main" id="{64619F4E-CA7B-4ADC-A0C1-D435B80008FE}"/>
              </a:ext>
            </a:extLst>
          </p:cNvPr>
          <p:cNvCxnSpPr/>
          <p:nvPr/>
        </p:nvCxnSpPr>
        <p:spPr>
          <a:xfrm>
            <a:off x="4953000" y="4067030"/>
            <a:ext cx="24447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9B7436-F82D-4CDA-AC42-85BDD3AF68C7}"/>
              </a:ext>
            </a:extLst>
          </p:cNvPr>
          <p:cNvSpPr txBox="1"/>
          <p:nvPr/>
        </p:nvSpPr>
        <p:spPr>
          <a:xfrm>
            <a:off x="5216525" y="4368800"/>
            <a:ext cx="1758950" cy="646331"/>
          </a:xfrm>
          <a:prstGeom prst="rect">
            <a:avLst/>
          </a:prstGeom>
          <a:noFill/>
        </p:spPr>
        <p:txBody>
          <a:bodyPr wrap="square" rtlCol="0">
            <a:spAutoFit/>
          </a:bodyPr>
          <a:lstStyle/>
          <a:p>
            <a:pPr algn="ctr"/>
            <a:r>
              <a:rPr lang="en-US" dirty="0"/>
              <a:t>Shaving each corner </a:t>
            </a:r>
          </a:p>
        </p:txBody>
      </p:sp>
    </p:spTree>
    <p:extLst>
      <p:ext uri="{BB962C8B-B14F-4D97-AF65-F5344CB8AC3E}">
        <p14:creationId xmlns:p14="http://schemas.microsoft.com/office/powerpoint/2010/main" val="17845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ld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3622</TotalTime>
  <Words>2426</Words>
  <Application>Microsoft Office PowerPoint</Application>
  <PresentationFormat>Widescreen</PresentationFormat>
  <Paragraphs>228</Paragraphs>
  <Slides>37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Arial</vt:lpstr>
      <vt:lpstr>Arial Black</vt:lpstr>
      <vt:lpstr>Calibri</vt:lpstr>
      <vt:lpstr>Calibri Light</vt:lpstr>
      <vt:lpstr>Consolas</vt:lpstr>
      <vt:lpstr>Noto Sans</vt:lpstr>
      <vt:lpstr>Source Sans Pro</vt:lpstr>
      <vt:lpstr>Office Theme</vt:lpstr>
      <vt:lpstr>Animation 3D </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Animation 3D </dc:title>
  <dc:creator>Abrar Swahab</dc:creator>
  <cp:lastModifiedBy>Abrar Swahab</cp:lastModifiedBy>
  <cp:revision>3</cp:revision>
  <dcterms:created xsi:type="dcterms:W3CDTF">2021-09-26T06:14:47Z</dcterms:created>
  <dcterms:modified xsi:type="dcterms:W3CDTF">2021-10-29T07:02:40Z</dcterms:modified>
</cp:coreProperties>
</file>